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995" r:id="rId2"/>
    <p:sldId id="979" r:id="rId3"/>
    <p:sldId id="980" r:id="rId4"/>
    <p:sldId id="981" r:id="rId5"/>
    <p:sldId id="982" r:id="rId6"/>
    <p:sldId id="983" r:id="rId7"/>
    <p:sldId id="984" r:id="rId8"/>
    <p:sldId id="985" r:id="rId9"/>
    <p:sldId id="98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85E0E"/>
    <a:srgbClr val="9933FF"/>
    <a:srgbClr val="009900"/>
    <a:srgbClr val="FFFF00"/>
    <a:srgbClr val="FF6600"/>
    <a:srgbClr val="00CC99"/>
    <a:srgbClr val="CC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08" autoAdjust="0"/>
    <p:restoredTop sz="91083" autoAdjust="0"/>
  </p:normalViewPr>
  <p:slideViewPr>
    <p:cSldViewPr>
      <p:cViewPr varScale="1">
        <p:scale>
          <a:sx n="98" d="100"/>
          <a:sy n="98" d="100"/>
        </p:scale>
        <p:origin x="12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83CE732-4F97-406A-BFB1-94E72A9A7565}" type="datetimeFigureOut">
              <a:rPr lang="th-TH"/>
              <a:pPr>
                <a:defRPr/>
              </a:pPr>
              <a:t>05/05/61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E83255-2CDF-4BCF-93BE-E5317B92962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09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Incidence</a:t>
            </a:r>
            <a:r>
              <a:rPr lang="en-US" baseline="0" dirty="0"/>
              <a:t> </a:t>
            </a:r>
            <a:r>
              <a:rPr lang="en-US" baseline="0" dirty="0" err="1"/>
              <a:t>pheo</a:t>
            </a:r>
            <a:r>
              <a:rPr lang="en-US" baseline="0" dirty="0"/>
              <a:t> 0.1-5.7% in NF1 by clinical, 3.3-13% from autopsy (Urology 1999)</a:t>
            </a:r>
          </a:p>
          <a:p>
            <a:r>
              <a:rPr lang="en-US" baseline="0" dirty="0"/>
              <a:t>NF1 gene </a:t>
            </a:r>
            <a:r>
              <a:rPr lang="th-TH" baseline="0" dirty="0"/>
              <a:t>เป็น </a:t>
            </a:r>
            <a:r>
              <a:rPr lang="en-US" baseline="0" dirty="0"/>
              <a:t>tumor suppressor gene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453D-64DF-2E49-8BB1-B338A0C0C5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6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Registry</a:t>
            </a:r>
            <a:r>
              <a:rPr lang="en-US" baseline="0" dirty="0"/>
              <a:t> from 20 centers in Germany and European country (July 1,2005) include 565 patients with adrenal, </a:t>
            </a:r>
            <a:r>
              <a:rPr lang="en-US" baseline="0" dirty="0" err="1"/>
              <a:t>extraadrenal</a:t>
            </a:r>
            <a:r>
              <a:rPr lang="en-US" baseline="0" dirty="0"/>
              <a:t>-abdominal, and </a:t>
            </a:r>
            <a:r>
              <a:rPr lang="en-US" baseline="0" dirty="0" err="1"/>
              <a:t>extraadrenal</a:t>
            </a:r>
            <a:r>
              <a:rPr lang="en-US" baseline="0" dirty="0"/>
              <a:t>-thoracic </a:t>
            </a:r>
            <a:r>
              <a:rPr lang="en-US" baseline="0" dirty="0" err="1"/>
              <a:t>pheo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453D-64DF-2E49-8BB1-B338A0C0C5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7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มี</a:t>
            </a:r>
            <a:r>
              <a:rPr lang="th-TH" baseline="0" dirty="0"/>
              <a:t> </a:t>
            </a:r>
            <a:r>
              <a:rPr lang="en-US" baseline="0" dirty="0"/>
              <a:t>report CP </a:t>
            </a:r>
            <a:r>
              <a:rPr lang="th-TH" baseline="0" dirty="0"/>
              <a:t>ประมาณ </a:t>
            </a:r>
            <a:r>
              <a:rPr lang="en-US" baseline="0" dirty="0"/>
              <a:t>50 </a:t>
            </a:r>
            <a:r>
              <a:rPr lang="th-TH" baseline="0" dirty="0" err="1"/>
              <a:t>เคส</a:t>
            </a:r>
            <a:r>
              <a:rPr lang="th-TH" baseline="0" dirty="0"/>
              <a:t> ถึงปี </a:t>
            </a:r>
            <a:r>
              <a:rPr lang="en-US" baseline="0" dirty="0"/>
              <a:t>2017 (</a:t>
            </a:r>
            <a:r>
              <a:rPr lang="en-US" baseline="0" dirty="0" err="1"/>
              <a:t>ganglioneuroma</a:t>
            </a:r>
            <a:r>
              <a:rPr lang="en-US" baseline="0" dirty="0"/>
              <a:t> </a:t>
            </a:r>
            <a:r>
              <a:rPr lang="th-TH" baseline="0" dirty="0"/>
              <a:t>เจอบ่อยสุด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453D-64DF-2E49-8BB1-B338A0C0C5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1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3999"/>
            <a:ext cx="7772400" cy="1011563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44800"/>
            <a:ext cx="6858000" cy="1060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21CF0-6313-4E4F-9DAA-EFDC136C6172}" type="datetimeFigureOut">
              <a:rPr lang="th-TH"/>
              <a:pPr>
                <a:defRPr/>
              </a:pPr>
              <a:t>05/05/61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8B666-4F79-4F0F-A38A-D9622838A32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51F0F-D4C4-401B-8FF8-8ABA05E93C57}" type="datetimeFigureOut">
              <a:rPr lang="th-TH"/>
              <a:pPr>
                <a:defRPr/>
              </a:pPr>
              <a:t>05/05/61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60A73-DEDF-4A17-A086-8A8618916BB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421A-82AF-440C-946C-EB62CFB49B81}" type="datetimeFigureOut">
              <a:rPr lang="th-TH"/>
              <a:pPr>
                <a:defRPr/>
              </a:pPr>
              <a:t>05/05/61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2E825-7108-4159-8769-2FC7B3BA624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6044C-DD7B-4A87-9F27-26BD7A94662F}" type="datetimeFigureOut">
              <a:rPr lang="th-TH"/>
              <a:pPr>
                <a:defRPr/>
              </a:pPr>
              <a:t>05/05/61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81C0-4DD8-4F9D-B56D-BF083AA2547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9788D-F201-4611-AB99-9D7AF7057F5F}" type="datetimeFigureOut">
              <a:rPr lang="th-TH"/>
              <a:pPr>
                <a:defRPr/>
              </a:pPr>
              <a:t>05/05/61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CE8D0-9185-4412-8E76-7056506D1EF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2BAE6-1ABB-4A67-97C4-D0F46F3360A3}" type="datetimeFigureOut">
              <a:rPr lang="th-TH"/>
              <a:pPr>
                <a:defRPr/>
              </a:pPr>
              <a:t>05/05/61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57432-887D-4CE7-906C-2139C30AEC6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CE269-20B9-46D7-BCBC-570FA7869098}" type="datetimeFigureOut">
              <a:rPr lang="th-TH"/>
              <a:pPr>
                <a:defRPr/>
              </a:pPr>
              <a:t>05/05/61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359F9-A215-4292-9C90-0EA8192408E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946FE-7D77-4BC4-B000-D5A6BAC04EFD}" type="datetimeFigureOut">
              <a:rPr lang="th-TH"/>
              <a:pPr>
                <a:defRPr/>
              </a:pPr>
              <a:t>05/05/61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2A3AC-3B90-4B17-A718-7F36CFB721B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247DA-3CCC-4705-AB50-2FC49022C0A0}" type="datetimeFigureOut">
              <a:rPr lang="th-TH"/>
              <a:pPr>
                <a:defRPr/>
              </a:pPr>
              <a:t>05/05/61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BFA4E-24FB-4703-A2E8-D428E7D0920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3DA47-5DBD-4CC6-B271-0092678D7D7A}" type="datetimeFigureOut">
              <a:rPr lang="th-TH"/>
              <a:pPr>
                <a:defRPr/>
              </a:pPr>
              <a:t>05/05/61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94F28-DA4D-435E-9B8D-6C3718416B1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C274D-5C71-461C-8143-9BEFE6DD1369}" type="datetimeFigureOut">
              <a:rPr lang="th-TH"/>
              <a:pPr>
                <a:defRPr/>
              </a:pPr>
              <a:t>05/05/61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E3E2-6197-41D3-AA67-65657A8CC73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377950" y="26988"/>
            <a:ext cx="71374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533525"/>
            <a:ext cx="78867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E9C2E4-05E3-49AF-84C5-24927C8D20A0}" type="datetimeFigureOut">
              <a:rPr lang="th-TH"/>
              <a:pPr>
                <a:defRPr/>
              </a:pPr>
              <a:t>05/05/61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394A46-6B4C-4E9C-8A1A-0F766D1B60E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203864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alibri Light"/>
          <a:cs typeface="Cordia New" pitchFamily="34" charset="-34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alibri Light"/>
          <a:cs typeface="Cordia New" pitchFamily="34" charset="-34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alibri Light"/>
          <a:cs typeface="Cordia New" pitchFamily="34" charset="-34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alibri Light"/>
          <a:cs typeface="Cordia New" pitchFamily="34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alibri Light"/>
          <a:cs typeface="Cordia New" pitchFamily="34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alibri Light"/>
          <a:cs typeface="Cordia New" pitchFamily="34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alibri Light"/>
          <a:cs typeface="Cordia New" pitchFamily="34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alibri Light"/>
          <a:cs typeface="Cordia New" pitchFamily="34" charset="-34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5536" y="2924944"/>
            <a:ext cx="8348464" cy="1011563"/>
          </a:xfrm>
        </p:spPr>
        <p:txBody>
          <a:bodyPr/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</a:t>
            </a:r>
            <a:br>
              <a:rPr lang="th-TH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Pheochromocytoma in NF-1</a:t>
            </a:r>
          </a:p>
        </p:txBody>
      </p:sp>
    </p:spTree>
    <p:extLst>
      <p:ext uri="{BB962C8B-B14F-4D97-AF65-F5344CB8AC3E}">
        <p14:creationId xmlns:p14="http://schemas.microsoft.com/office/powerpoint/2010/main" val="1263292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Neurofibromatosis type 1 and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pheochromocytoma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Pheochromocytoma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occurs in approximately 1% of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NF-1</a:t>
            </a:r>
            <a:r>
              <a:rPr lang="en-US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Accordingly, germ-line mutations in the 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NF1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 — localized to chromosome 17q11.2</a:t>
            </a:r>
            <a:r>
              <a:rPr lang="en-US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are assumed to be one of the heritable causes of pheochromocytoma</a:t>
            </a:r>
            <a:r>
              <a:rPr lang="en-US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Malignant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pheochromocytoma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were identified about 11.5% of all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pheochromocytoma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NF-1 patients</a:t>
            </a:r>
            <a:r>
              <a:rPr lang="en-US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Liver 30%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Lung 30%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Bone 25%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Lymph node 10%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Peritoneal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carcinomatosis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5%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99960" y="6423719"/>
            <a:ext cx="3444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30000" dirty="0"/>
              <a:t>1</a:t>
            </a:r>
            <a:r>
              <a:rPr lang="en-US" sz="1200" dirty="0"/>
              <a:t>NEJM 2006;354(25):2729-2731.</a:t>
            </a:r>
          </a:p>
          <a:p>
            <a:pPr algn="r"/>
            <a:r>
              <a:rPr lang="en-US" sz="1200" baseline="30000" dirty="0"/>
              <a:t>2</a:t>
            </a:r>
            <a:r>
              <a:rPr lang="en-US" sz="1200" dirty="0"/>
              <a:t>The Journal of Urology 1999;162:1582-1586.</a:t>
            </a:r>
          </a:p>
        </p:txBody>
      </p:sp>
    </p:spTree>
    <p:extLst>
      <p:ext uri="{BB962C8B-B14F-4D97-AF65-F5344CB8AC3E}">
        <p14:creationId xmlns:p14="http://schemas.microsoft.com/office/powerpoint/2010/main" val="2509419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" t="337" r="578" b="16499"/>
          <a:stretch/>
        </p:blipFill>
        <p:spPr>
          <a:xfrm>
            <a:off x="179512" y="116632"/>
            <a:ext cx="8784976" cy="6392421"/>
          </a:xfrm>
        </p:spPr>
      </p:pic>
      <p:sp>
        <p:nvSpPr>
          <p:cNvPr id="5" name="TextBox 4"/>
          <p:cNvSpPr txBox="1"/>
          <p:nvPr/>
        </p:nvSpPr>
        <p:spPr>
          <a:xfrm>
            <a:off x="6328610" y="6581001"/>
            <a:ext cx="2815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NEJM 2006;354(25):2729-2731.</a:t>
            </a:r>
          </a:p>
        </p:txBody>
      </p:sp>
      <p:sp>
        <p:nvSpPr>
          <p:cNvPr id="2" name="Rectangle 1"/>
          <p:cNvSpPr/>
          <p:nvPr/>
        </p:nvSpPr>
        <p:spPr>
          <a:xfrm>
            <a:off x="244974" y="548680"/>
            <a:ext cx="2094778" cy="59046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3766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Composite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pheochromocytoma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Composite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pheochromocytoma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(CP) is a very rare tumor that accounts for only 3% of both adrenal and extra-adrenal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pheochromocytoma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 combines features of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pheochromocytoma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paraganglioma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neural components</a:t>
            </a:r>
          </a:p>
          <a:p>
            <a:pPr lvl="1"/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Ganglioneuroma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Ganglioneuroblastoma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Neuroblastoma</a:t>
            </a:r>
          </a:p>
          <a:p>
            <a:pPr lvl="1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Peripheral nerve sheath tumor</a:t>
            </a:r>
          </a:p>
          <a:p>
            <a:pPr lvl="1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Neuroendocrine carcinoma</a:t>
            </a:r>
          </a:p>
          <a:p>
            <a:pPr lvl="1"/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embryologic origin of those origin from neural crest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48577" y="6578149"/>
            <a:ext cx="3295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/>
              <a:t>Int</a:t>
            </a:r>
            <a:r>
              <a:rPr lang="en-US" sz="1200" dirty="0"/>
              <a:t> J </a:t>
            </a:r>
            <a:r>
              <a:rPr lang="en-US" sz="1200" dirty="0" err="1"/>
              <a:t>Clin</a:t>
            </a:r>
            <a:r>
              <a:rPr lang="en-US" sz="1200" dirty="0"/>
              <a:t> </a:t>
            </a:r>
            <a:r>
              <a:rPr lang="en-US" sz="1200" dirty="0" err="1"/>
              <a:t>Exp</a:t>
            </a:r>
            <a:r>
              <a:rPr lang="en-US" sz="1200" dirty="0"/>
              <a:t> Med 2017;10(3):4740-4747.</a:t>
            </a:r>
          </a:p>
        </p:txBody>
      </p:sp>
    </p:spTree>
    <p:extLst>
      <p:ext uri="{BB962C8B-B14F-4D97-AF65-F5344CB8AC3E}">
        <p14:creationId xmlns:p14="http://schemas.microsoft.com/office/powerpoint/2010/main" val="3535813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VIP-secreting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pheochromocytoma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Watery diarrhea, hypokalemia and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achlorhydria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(WDHA) syndrome is caused by VIP-producing tumors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VIP stimulates intestinal electrolyte and fluid secretion by activating adenylate cyclase and cyclic AMP in intestinal cells</a:t>
            </a:r>
          </a:p>
          <a:p>
            <a:pPr marL="457200" lvl="1" indent="0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VIPomas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arise in the pancreas, as many as 10% occur in extra-pancreatic sites, usually involving the sympathetic chain or adrenal medulla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57947" y="6211669"/>
            <a:ext cx="348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Journal of Internal Medicine 1999;246:231-234.</a:t>
            </a:r>
          </a:p>
          <a:p>
            <a:pPr algn="r"/>
            <a:r>
              <a:rPr lang="en-US" sz="1200" dirty="0" err="1"/>
              <a:t>Jpn</a:t>
            </a:r>
            <a:r>
              <a:rPr lang="en-US" sz="1200" dirty="0"/>
              <a:t> J </a:t>
            </a:r>
            <a:r>
              <a:rPr lang="en-US" sz="1200" dirty="0" err="1"/>
              <a:t>Clin</a:t>
            </a:r>
            <a:r>
              <a:rPr lang="en-US" sz="1200" dirty="0"/>
              <a:t> </a:t>
            </a:r>
            <a:r>
              <a:rPr lang="en-US" sz="1200" dirty="0" err="1"/>
              <a:t>Oncol</a:t>
            </a:r>
            <a:r>
              <a:rPr lang="en-US" sz="1200" dirty="0"/>
              <a:t> 2005;35(9):559-563.</a:t>
            </a:r>
          </a:p>
          <a:p>
            <a:pPr algn="r"/>
            <a:r>
              <a:rPr lang="en-US" sz="1200" dirty="0"/>
              <a:t>BMC Cancer 2004;14:1-5.</a:t>
            </a:r>
          </a:p>
        </p:txBody>
      </p:sp>
    </p:spTree>
    <p:extLst>
      <p:ext uri="{BB962C8B-B14F-4D97-AF65-F5344CB8AC3E}">
        <p14:creationId xmlns:p14="http://schemas.microsoft.com/office/powerpoint/2010/main" val="2176070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VIP-secreting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pheochromocytoma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33525"/>
            <a:ext cx="8424936" cy="4643438"/>
          </a:xfrm>
        </p:spPr>
        <p:txBody>
          <a:bodyPr>
            <a:normAutofit/>
          </a:bodyPr>
          <a:lstStyle/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diagnosis is established by a </a:t>
            </a:r>
            <a:r>
              <a:rPr lang="en-US" dirty="0"/>
              <a:t>elevated serum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vasoactive intestinal polypeptide (VIP) concentration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 on histology, there are two subtypes for these </a:t>
            </a:r>
          </a:p>
          <a:p>
            <a:pPr marL="0" indent="0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VIP-secreting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pheochromocytomas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Composite form (mixed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pheochromocytoma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ganglioneuroma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Classic form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pheochromocytoma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only)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8518" y="6389306"/>
            <a:ext cx="281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200" dirty="0"/>
          </a:p>
          <a:p>
            <a:pPr algn="r"/>
            <a:r>
              <a:rPr lang="en-US" sz="1200" dirty="0"/>
              <a:t>BMC Cancer 2014;14:1-5.</a:t>
            </a:r>
          </a:p>
        </p:txBody>
      </p:sp>
    </p:spTree>
    <p:extLst>
      <p:ext uri="{BB962C8B-B14F-4D97-AF65-F5344CB8AC3E}">
        <p14:creationId xmlns:p14="http://schemas.microsoft.com/office/powerpoint/2010/main" val="1755040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VIP-secreting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pheochromocytoma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However, many patients did not show typical symptoms of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pheochromocytoma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such as hypertension</a:t>
            </a:r>
          </a:p>
          <a:p>
            <a:pPr lvl="1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VIP acts as vasodilator (splanchnic and peripheral vascular beds)</a:t>
            </a:r>
          </a:p>
          <a:p>
            <a:pPr lvl="1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Secretory diarrhea, resulting in hypovolemia</a:t>
            </a:r>
          </a:p>
          <a:p>
            <a:pPr lvl="1"/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symptom due to excessive VIP production subside after successful removal of the tumor</a:t>
            </a:r>
          </a:p>
          <a:p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VIP-secreting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pheochromocytoma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had a relatively poor response to octreotide because the lack of somatostatin receptors in these tumor cells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52192" y="6239053"/>
            <a:ext cx="3391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Journal of Internal Medicine 1999;246:231-234.</a:t>
            </a:r>
          </a:p>
          <a:p>
            <a:pPr algn="r"/>
            <a:r>
              <a:rPr lang="en-US" sz="1200" dirty="0" err="1"/>
              <a:t>Jpn</a:t>
            </a:r>
            <a:r>
              <a:rPr lang="en-US" sz="1200" dirty="0"/>
              <a:t> J </a:t>
            </a:r>
            <a:r>
              <a:rPr lang="en-US" sz="1200" dirty="0" err="1"/>
              <a:t>Clin</a:t>
            </a:r>
            <a:r>
              <a:rPr lang="en-US" sz="1200" dirty="0"/>
              <a:t> </a:t>
            </a:r>
            <a:r>
              <a:rPr lang="en-US" sz="1200" dirty="0" err="1"/>
              <a:t>Oncol</a:t>
            </a:r>
            <a:r>
              <a:rPr lang="en-US" sz="1200" dirty="0"/>
              <a:t> 2005;35(9):559-563.</a:t>
            </a:r>
          </a:p>
          <a:p>
            <a:pPr algn="r"/>
            <a:r>
              <a:rPr lang="en-US" sz="1200" dirty="0"/>
              <a:t>BMC Cancer 2014;14:1-5.</a:t>
            </a:r>
          </a:p>
        </p:txBody>
      </p:sp>
    </p:spTree>
    <p:extLst>
      <p:ext uri="{BB962C8B-B14F-4D97-AF65-F5344CB8AC3E}">
        <p14:creationId xmlns:p14="http://schemas.microsoft.com/office/powerpoint/2010/main" val="452000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Pheochromocytoma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Timing for surgery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Crisis</a:t>
            </a:r>
          </a:p>
          <a:p>
            <a:pPr lvl="2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Alpha-blocker at least 7-14 day before surgery</a:t>
            </a:r>
          </a:p>
          <a:p>
            <a:pPr lvl="1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Pheochromocytoma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crisis</a:t>
            </a:r>
          </a:p>
          <a:p>
            <a:pPr lvl="2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Medical stabilization</a:t>
            </a:r>
          </a:p>
          <a:p>
            <a:pPr lvl="3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Alpha-blocker titration</a:t>
            </a:r>
          </a:p>
          <a:p>
            <a:pPr lvl="2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Elective or urgency surgery </a:t>
            </a:r>
          </a:p>
          <a:p>
            <a:pPr lvl="3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Emergency resection of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pheochromocytoma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associated with high surgical morbidity and mortality and should be avoided</a:t>
            </a:r>
          </a:p>
          <a:p>
            <a:pPr lvl="3"/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4399" y="6586652"/>
            <a:ext cx="4124217" cy="271348"/>
          </a:xfrm>
          <a:prstGeom prst="rect">
            <a:avLst/>
          </a:prstGeom>
          <a:noFill/>
        </p:spPr>
        <p:txBody>
          <a:bodyPr wrap="square" lIns="85844" tIns="42922" rIns="85844" bIns="42922" rtlCol="0">
            <a:spAutoFit/>
          </a:bodyPr>
          <a:lstStyle/>
          <a:p>
            <a:pPr algn="r"/>
            <a:r>
              <a:rPr lang="en-US" sz="1200" dirty="0">
                <a:solidFill>
                  <a:prstClr val="black"/>
                </a:solidFill>
              </a:rPr>
              <a:t>J </a:t>
            </a:r>
            <a:r>
              <a:rPr lang="en-US" sz="1200" dirty="0" err="1">
                <a:solidFill>
                  <a:prstClr val="black"/>
                </a:solidFill>
              </a:rPr>
              <a:t>Clin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Endocrinol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Metab</a:t>
            </a:r>
            <a:r>
              <a:rPr lang="en-US" sz="1200" dirty="0">
                <a:solidFill>
                  <a:prstClr val="black"/>
                </a:solidFill>
              </a:rPr>
              <a:t>, February 2013, 98(2):581–591 </a:t>
            </a:r>
          </a:p>
        </p:txBody>
      </p:sp>
    </p:spTree>
    <p:extLst>
      <p:ext uri="{BB962C8B-B14F-4D97-AF65-F5344CB8AC3E}">
        <p14:creationId xmlns:p14="http://schemas.microsoft.com/office/powerpoint/2010/main" val="4123682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Pheochromocytoma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Acute hypertensive crisis should be treated with intravenously administered of</a:t>
            </a:r>
          </a:p>
          <a:p>
            <a:pPr lvl="1"/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" t="27932" r="8913" b="17708"/>
          <a:stretch/>
        </p:blipFill>
        <p:spPr>
          <a:xfrm>
            <a:off x="1619672" y="2746952"/>
            <a:ext cx="5832648" cy="35649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9553" y="6439456"/>
            <a:ext cx="510444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050" dirty="0">
              <a:latin typeface="Calibri" charset="0"/>
              <a:ea typeface="Calibri" charset="0"/>
              <a:cs typeface="Calibri" charset="0"/>
            </a:endParaRPr>
          </a:p>
          <a:p>
            <a:pPr algn="r"/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Williams Textbook of Endocrinology 13</a:t>
            </a:r>
            <a:r>
              <a:rPr lang="en-US" sz="1200" baseline="30000" dirty="0">
                <a:latin typeface="Calibri" charset="0"/>
                <a:ea typeface="Calibri" charset="0"/>
                <a:cs typeface="Calibri" charset="0"/>
              </a:rPr>
              <a:t>th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edition 2016.</a:t>
            </a:r>
          </a:p>
        </p:txBody>
      </p:sp>
    </p:spTree>
    <p:extLst>
      <p:ext uri="{BB962C8B-B14F-4D97-AF65-F5344CB8AC3E}">
        <p14:creationId xmlns:p14="http://schemas.microsoft.com/office/powerpoint/2010/main" val="95309028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5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กำหนดเอง 1">
      <a:majorFont>
        <a:latin typeface="Calibri Light"/>
        <a:ea typeface=""/>
        <a:cs typeface="Cordia New"/>
      </a:majorFont>
      <a:minorFont>
        <a:latin typeface="Calibri"/>
        <a:ea typeface=""/>
        <a:cs typeface="Cordia New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58C80CC6-435B-4903-B05B-5075DABD7BD8}" vid="{05A4FEFA-1D8C-4C1E-8D09-FC2569871B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4593</TotalTime>
  <Words>493</Words>
  <Application>Microsoft Macintosh PowerPoint</Application>
  <PresentationFormat>On-screen Show (4:3)</PresentationFormat>
  <Paragraphs>78</Paragraphs>
  <Slides>9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Angsana New</vt:lpstr>
      <vt:lpstr>Arial</vt:lpstr>
      <vt:lpstr>Calibri</vt:lpstr>
      <vt:lpstr>Calibri Light</vt:lpstr>
      <vt:lpstr>Cordia New</vt:lpstr>
      <vt:lpstr>Tahoma</vt:lpstr>
      <vt:lpstr>presentation5</vt:lpstr>
      <vt:lpstr>Review Pheochromocytoma in NF-1</vt:lpstr>
      <vt:lpstr>Neurofibromatosis type 1 and pheochromocytoma</vt:lpstr>
      <vt:lpstr>PowerPoint Presentation</vt:lpstr>
      <vt:lpstr>Composite pheochromocytoma</vt:lpstr>
      <vt:lpstr>VIP-secreting pheochromocytoma</vt:lpstr>
      <vt:lpstr>VIP-secreting pheochromocytoma</vt:lpstr>
      <vt:lpstr>VIP-secreting pheochromocytoma</vt:lpstr>
      <vt:lpstr>Pheochromocytoma crisis</vt:lpstr>
      <vt:lpstr>Pheochromocytoma crisis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Review</dc:title>
  <dc:creator>Ton Tonopat</dc:creator>
  <cp:lastModifiedBy/>
  <cp:revision>542</cp:revision>
  <dcterms:created xsi:type="dcterms:W3CDTF">2016-02-11T17:51:37Z</dcterms:created>
  <dcterms:modified xsi:type="dcterms:W3CDTF">2018-05-05T07:53:08Z</dcterms:modified>
</cp:coreProperties>
</file>