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33"/>
  </p:notesMasterIdLst>
  <p:handoutMasterIdLst>
    <p:handoutMasterId r:id="rId34"/>
  </p:handoutMasterIdLst>
  <p:sldIdLst>
    <p:sldId id="582" r:id="rId2"/>
    <p:sldId id="583" r:id="rId3"/>
    <p:sldId id="584" r:id="rId4"/>
    <p:sldId id="585" r:id="rId5"/>
    <p:sldId id="586" r:id="rId6"/>
    <p:sldId id="587" r:id="rId7"/>
    <p:sldId id="588" r:id="rId8"/>
    <p:sldId id="589" r:id="rId9"/>
    <p:sldId id="591" r:id="rId10"/>
    <p:sldId id="590" r:id="rId11"/>
    <p:sldId id="593" r:id="rId12"/>
    <p:sldId id="594" r:id="rId13"/>
    <p:sldId id="596" r:id="rId14"/>
    <p:sldId id="597" r:id="rId15"/>
    <p:sldId id="598" r:id="rId16"/>
    <p:sldId id="599" r:id="rId17"/>
    <p:sldId id="600" r:id="rId18"/>
    <p:sldId id="601" r:id="rId19"/>
    <p:sldId id="602" r:id="rId20"/>
    <p:sldId id="603" r:id="rId21"/>
    <p:sldId id="604" r:id="rId22"/>
    <p:sldId id="605" r:id="rId23"/>
    <p:sldId id="572" r:id="rId24"/>
    <p:sldId id="573" r:id="rId25"/>
    <p:sldId id="581" r:id="rId26"/>
    <p:sldId id="483" r:id="rId27"/>
    <p:sldId id="574" r:id="rId28"/>
    <p:sldId id="575" r:id="rId29"/>
    <p:sldId id="576" r:id="rId30"/>
    <p:sldId id="577" r:id="rId31"/>
    <p:sldId id="484" r:id="rId32"/>
  </p:sldIdLst>
  <p:sldSz cx="9144000" cy="6858000" type="screen4x3"/>
  <p:notesSz cx="6858000" cy="9144000"/>
  <p:defaultTextStyle>
    <a:defPPr>
      <a:defRPr lang="en-AU"/>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FED0"/>
    <a:srgbClr val="CDFAFF"/>
    <a:srgbClr val="FFCCFF"/>
    <a:srgbClr val="FEFECE"/>
    <a:srgbClr val="F336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63" autoAdjust="0"/>
    <p:restoredTop sz="86869" autoAdjust="0"/>
  </p:normalViewPr>
  <p:slideViewPr>
    <p:cSldViewPr>
      <p:cViewPr varScale="1">
        <p:scale>
          <a:sx n="88" d="100"/>
          <a:sy n="88" d="100"/>
        </p:scale>
        <p:origin x="597" y="5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0B0798B-D9EC-47F6-8684-722493612661}" type="datetimeFigureOut">
              <a:rPr lang="en-US"/>
              <a:pPr>
                <a:defRPr/>
              </a:pPr>
              <a:t>5/5/2018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CF27EDD9-369D-4BBE-B3BB-CE3FFF0F66DF}" type="slidenum">
              <a:rPr lang="en-US"/>
              <a:pPr>
                <a:defRPr/>
              </a:pPr>
              <a:t>‹#›</a:t>
            </a:fld>
            <a:endParaRPr lang="en-US"/>
          </a:p>
        </p:txBody>
      </p:sp>
    </p:spTree>
    <p:extLst>
      <p:ext uri="{BB962C8B-B14F-4D97-AF65-F5344CB8AC3E}">
        <p14:creationId xmlns:p14="http://schemas.microsoft.com/office/powerpoint/2010/main" val="18837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E1EC5D3-7A41-415B-8E43-AA8C16638909}" type="datetimeFigureOut">
              <a:rPr lang="en-US"/>
              <a:pPr>
                <a:defRPr/>
              </a:pPr>
              <a:t>5/5/2018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F095E21-483F-412C-BC21-3BE4AD4131A6}" type="slidenum">
              <a:rPr lang="en-US"/>
              <a:pPr>
                <a:defRPr/>
              </a:pPr>
              <a:t>‹#›</a:t>
            </a:fld>
            <a:endParaRPr lang="en-US"/>
          </a:p>
        </p:txBody>
      </p:sp>
    </p:spTree>
    <p:extLst>
      <p:ext uri="{BB962C8B-B14F-4D97-AF65-F5344CB8AC3E}">
        <p14:creationId xmlns:p14="http://schemas.microsoft.com/office/powerpoint/2010/main" val="8068693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AF405D-3991-4235-ADB4-AAD9004CEC89}" type="slidenum">
              <a:rPr lang="en-US" smtClean="0"/>
              <a:t>7</a:t>
            </a:fld>
            <a:endParaRPr lang="en-US"/>
          </a:p>
        </p:txBody>
      </p:sp>
    </p:spTree>
    <p:extLst>
      <p:ext uri="{BB962C8B-B14F-4D97-AF65-F5344CB8AC3E}">
        <p14:creationId xmlns:p14="http://schemas.microsoft.com/office/powerpoint/2010/main" val="687409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AF405D-3991-4235-ADB4-AAD9004CEC89}" type="slidenum">
              <a:rPr lang="en-US" smtClean="0"/>
              <a:t>8</a:t>
            </a:fld>
            <a:endParaRPr lang="en-US"/>
          </a:p>
        </p:txBody>
      </p:sp>
    </p:spTree>
    <p:extLst>
      <p:ext uri="{BB962C8B-B14F-4D97-AF65-F5344CB8AC3E}">
        <p14:creationId xmlns:p14="http://schemas.microsoft.com/office/powerpoint/2010/main" val="554885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 Giemsa, </a:t>
            </a:r>
            <a:r>
              <a:rPr lang="en-US" dirty="0" err="1" smtClean="0"/>
              <a:t>Rt</a:t>
            </a:r>
            <a:r>
              <a:rPr lang="en-US" dirty="0" smtClean="0"/>
              <a:t>- GMS</a:t>
            </a:r>
            <a:endParaRPr lang="en-US" dirty="0"/>
          </a:p>
        </p:txBody>
      </p:sp>
      <p:sp>
        <p:nvSpPr>
          <p:cNvPr id="4" name="Slide Number Placeholder 3"/>
          <p:cNvSpPr>
            <a:spLocks noGrp="1"/>
          </p:cNvSpPr>
          <p:nvPr>
            <p:ph type="sldNum" sz="quarter" idx="10"/>
          </p:nvPr>
        </p:nvSpPr>
        <p:spPr/>
        <p:txBody>
          <a:bodyPr/>
          <a:lstStyle/>
          <a:p>
            <a:fld id="{97AF405D-3991-4235-ADB4-AAD9004CEC89}" type="slidenum">
              <a:rPr lang="en-US" smtClean="0"/>
              <a:t>9</a:t>
            </a:fld>
            <a:endParaRPr lang="en-US"/>
          </a:p>
        </p:txBody>
      </p:sp>
    </p:spTree>
    <p:extLst>
      <p:ext uri="{BB962C8B-B14F-4D97-AF65-F5344CB8AC3E}">
        <p14:creationId xmlns:p14="http://schemas.microsoft.com/office/powerpoint/2010/main" val="1953133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 Giemsa, </a:t>
            </a:r>
            <a:r>
              <a:rPr lang="en-US" dirty="0" err="1" smtClean="0"/>
              <a:t>Rt</a:t>
            </a:r>
            <a:r>
              <a:rPr lang="en-US" dirty="0" smtClean="0"/>
              <a:t>- GMS</a:t>
            </a:r>
            <a:endParaRPr lang="en-US" dirty="0"/>
          </a:p>
        </p:txBody>
      </p:sp>
      <p:sp>
        <p:nvSpPr>
          <p:cNvPr id="4" name="Slide Number Placeholder 3"/>
          <p:cNvSpPr>
            <a:spLocks noGrp="1"/>
          </p:cNvSpPr>
          <p:nvPr>
            <p:ph type="sldNum" sz="quarter" idx="10"/>
          </p:nvPr>
        </p:nvSpPr>
        <p:spPr/>
        <p:txBody>
          <a:bodyPr/>
          <a:lstStyle/>
          <a:p>
            <a:fld id="{97AF405D-3991-4235-ADB4-AAD9004CEC89}" type="slidenum">
              <a:rPr lang="en-US" smtClean="0"/>
              <a:t>10</a:t>
            </a:fld>
            <a:endParaRPr lang="en-US"/>
          </a:p>
        </p:txBody>
      </p:sp>
    </p:spTree>
    <p:extLst>
      <p:ext uri="{BB962C8B-B14F-4D97-AF65-F5344CB8AC3E}">
        <p14:creationId xmlns:p14="http://schemas.microsoft.com/office/powerpoint/2010/main" val="1969497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Mean (</a:t>
            </a:r>
            <a:r>
              <a:rPr lang="en-US" sz="1200" b="0" i="0" u="none" strike="noStrike" kern="1200" baseline="0" dirty="0" err="1" smtClean="0">
                <a:solidFill>
                  <a:schemeClr val="tx1"/>
                </a:solidFill>
                <a:latin typeface="+mn-lt"/>
                <a:ea typeface="+mn-ea"/>
                <a:cs typeface="+mn-cs"/>
              </a:rPr>
              <a:t>ts.d</a:t>
            </a:r>
            <a:r>
              <a:rPr lang="en-US" sz="1200" b="0" i="0" u="none" strike="noStrike" kern="1200" baseline="0" dirty="0" smtClean="0">
                <a:solidFill>
                  <a:schemeClr val="tx1"/>
                </a:solidFill>
                <a:latin typeface="+mn-lt"/>
                <a:ea typeface="+mn-ea"/>
                <a:cs typeface="+mn-cs"/>
              </a:rPr>
              <a:t>.) plasma concentration-time </a:t>
            </a:r>
            <a:r>
              <a:rPr lang="en-US" sz="1200" b="0" i="0" u="none" strike="noStrike" kern="1200" baseline="0" dirty="0" err="1" smtClean="0">
                <a:solidFill>
                  <a:schemeClr val="tx1"/>
                </a:solidFill>
                <a:latin typeface="+mn-lt"/>
                <a:ea typeface="+mn-ea"/>
                <a:cs typeface="+mn-cs"/>
              </a:rPr>
              <a:t>pro®les</a:t>
            </a:r>
            <a:r>
              <a:rPr lang="en-US" sz="1200" b="0" i="0" u="none" strike="noStrike" kern="1200" baseline="0" dirty="0" smtClean="0">
                <a:solidFill>
                  <a:schemeClr val="tx1"/>
                </a:solidFill>
                <a:latin typeface="+mn-lt"/>
                <a:ea typeface="+mn-ea"/>
                <a:cs typeface="+mn-cs"/>
              </a:rPr>
              <a:t> for methylprednisolone and prednisolone in 14 healthy subjects after a single</a:t>
            </a:r>
          </a:p>
          <a:p>
            <a:r>
              <a:rPr lang="en-US" sz="1200" b="0" i="0" u="none" strike="noStrike" kern="1200" baseline="0" dirty="0" smtClean="0">
                <a:solidFill>
                  <a:schemeClr val="tx1"/>
                </a:solidFill>
                <a:latin typeface="+mn-lt"/>
                <a:ea typeface="+mn-ea"/>
                <a:cs typeface="+mn-cs"/>
              </a:rPr>
              <a:t>oral dose of methylprednisolone (48 mg) or prednisone (60 mg) before (O) and during (</a:t>
            </a:r>
            <a:r>
              <a:rPr lang="en-US" sz="1200" b="0" i="0" u="none" strike="noStrike" kern="1200" baseline="0" dirty="0" smtClean="0">
                <a:solidFill>
                  <a:schemeClr val="tx1"/>
                </a:solidFill>
                <a:latin typeface="+mn-lt"/>
                <a:ea typeface="+mn-ea"/>
                <a:cs typeface="+mn-cs"/>
                <a:sym typeface="Webdings" panose="05030102010509060703" pitchFamily="18" charset="2"/>
              </a:rPr>
              <a:t></a:t>
            </a:r>
            <a:r>
              <a:rPr lang="en-US" sz="1200" b="0" i="0" u="none" strike="noStrike" kern="1200" baseline="0" dirty="0" smtClean="0">
                <a:solidFill>
                  <a:schemeClr val="tx1"/>
                </a:solidFill>
                <a:latin typeface="+mn-lt"/>
                <a:ea typeface="+mn-ea"/>
                <a:cs typeface="+mn-cs"/>
              </a:rPr>
              <a:t>) dosing with oral </a:t>
            </a:r>
            <a:r>
              <a:rPr lang="en-US" sz="1200" b="0" i="0" u="none" strike="noStrike" kern="1200" baseline="0" dirty="0" err="1" smtClean="0">
                <a:solidFill>
                  <a:schemeClr val="tx1"/>
                </a:solidFill>
                <a:latin typeface="+mn-lt"/>
                <a:ea typeface="+mn-ea"/>
                <a:cs typeface="+mn-cs"/>
              </a:rPr>
              <a:t>itraconazole</a:t>
            </a:r>
            <a:r>
              <a:rPr lang="en-US" sz="1200" b="0" i="0" u="none" strike="noStrike" kern="1200" baseline="0" dirty="0" smtClean="0">
                <a:solidFill>
                  <a:schemeClr val="tx1"/>
                </a:solidFill>
                <a:latin typeface="+mn-lt"/>
                <a:ea typeface="+mn-ea"/>
                <a:cs typeface="+mn-cs"/>
              </a:rPr>
              <a:t> (400 mg on</a:t>
            </a:r>
          </a:p>
          <a:p>
            <a:r>
              <a:rPr lang="en-US" sz="1200" b="0" i="0" u="none" strike="noStrike" kern="1200" baseline="0" dirty="0" smtClean="0">
                <a:solidFill>
                  <a:schemeClr val="tx1"/>
                </a:solidFill>
                <a:latin typeface="+mn-lt"/>
                <a:ea typeface="+mn-ea"/>
                <a:cs typeface="+mn-cs"/>
              </a:rPr>
              <a:t>day 1 then 200 mg dayx1 for 3 days).</a:t>
            </a:r>
            <a:endParaRPr lang="en-US" dirty="0"/>
          </a:p>
        </p:txBody>
      </p:sp>
      <p:sp>
        <p:nvSpPr>
          <p:cNvPr id="4" name="Slide Number Placeholder 3"/>
          <p:cNvSpPr>
            <a:spLocks noGrp="1"/>
          </p:cNvSpPr>
          <p:nvPr>
            <p:ph type="sldNum" sz="quarter" idx="10"/>
          </p:nvPr>
        </p:nvSpPr>
        <p:spPr/>
        <p:txBody>
          <a:bodyPr/>
          <a:lstStyle/>
          <a:p>
            <a:fld id="{97AF405D-3991-4235-ADB4-AAD9004CEC89}" type="slidenum">
              <a:rPr lang="en-US" smtClean="0"/>
              <a:t>12</a:t>
            </a:fld>
            <a:endParaRPr lang="en-US"/>
          </a:p>
        </p:txBody>
      </p:sp>
    </p:spTree>
    <p:extLst>
      <p:ext uri="{BB962C8B-B14F-4D97-AF65-F5344CB8AC3E}">
        <p14:creationId xmlns:p14="http://schemas.microsoft.com/office/powerpoint/2010/main" val="3192885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Left: multiple </a:t>
            </a:r>
            <a:r>
              <a:rPr lang="en-US" sz="1200" b="0" i="0" u="none" strike="noStrike" kern="1200" baseline="0" dirty="0" err="1" smtClean="0">
                <a:solidFill>
                  <a:schemeClr val="tx1"/>
                </a:solidFill>
                <a:latin typeface="+mn-lt"/>
                <a:ea typeface="+mn-ea"/>
                <a:cs typeface="+mn-cs"/>
              </a:rPr>
              <a:t>necrotising</a:t>
            </a:r>
            <a:r>
              <a:rPr lang="en-US" sz="1200" b="0" i="0" u="none" strike="noStrike" kern="1200" baseline="0" dirty="0" smtClean="0">
                <a:solidFill>
                  <a:schemeClr val="tx1"/>
                </a:solidFill>
                <a:latin typeface="+mn-lt"/>
                <a:ea typeface="+mn-ea"/>
                <a:cs typeface="+mn-cs"/>
              </a:rPr>
              <a:t> granulomas (NG) composed of multinucleated giant cells (G) and epithelial </a:t>
            </a:r>
            <a:r>
              <a:rPr lang="en-US" sz="1200" b="0" i="0" u="none" strike="noStrike" kern="1200" baseline="0" dirty="0" err="1" smtClean="0">
                <a:solidFill>
                  <a:schemeClr val="tx1"/>
                </a:solidFill>
                <a:latin typeface="+mn-lt"/>
                <a:ea typeface="+mn-ea"/>
                <a:cs typeface="+mn-cs"/>
              </a:rPr>
              <a:t>histiocytes</a:t>
            </a:r>
            <a:r>
              <a:rPr lang="en-US" sz="1200" b="0" i="0" u="none" strike="noStrike" kern="1200" baseline="0" dirty="0" smtClean="0">
                <a:solidFill>
                  <a:schemeClr val="tx1"/>
                </a:solidFill>
                <a:latin typeface="+mn-lt"/>
                <a:ea typeface="+mn-ea"/>
                <a:cs typeface="+mn-cs"/>
              </a:rPr>
              <a:t> (E).</a:t>
            </a:r>
          </a:p>
          <a:p>
            <a:r>
              <a:rPr lang="en-US" sz="1200" b="0" i="0" u="none" strike="noStrike" kern="1200" baseline="0" dirty="0" smtClean="0">
                <a:solidFill>
                  <a:schemeClr val="tx1"/>
                </a:solidFill>
                <a:latin typeface="+mn-lt"/>
                <a:ea typeface="+mn-ea"/>
                <a:cs typeface="+mn-cs"/>
              </a:rPr>
              <a:t>Right: granuloma with central necrosis (CN) and composed of epithelioid </a:t>
            </a:r>
            <a:r>
              <a:rPr lang="en-US" sz="1200" b="0" i="0" u="none" strike="noStrike" kern="1200" baseline="0" dirty="0" err="1" smtClean="0">
                <a:solidFill>
                  <a:schemeClr val="tx1"/>
                </a:solidFill>
                <a:latin typeface="+mn-lt"/>
                <a:ea typeface="+mn-ea"/>
                <a:cs typeface="+mn-cs"/>
              </a:rPr>
              <a:t>histiocytes</a:t>
            </a:r>
            <a:r>
              <a:rPr lang="en-US" sz="1200" b="0" i="0" u="none" strike="noStrike" kern="1200" baseline="0" dirty="0" smtClean="0">
                <a:solidFill>
                  <a:schemeClr val="tx1"/>
                </a:solidFill>
                <a:latin typeface="+mn-lt"/>
                <a:ea typeface="+mn-ea"/>
                <a:cs typeface="+mn-cs"/>
              </a:rPr>
              <a:t> (E) and </a:t>
            </a:r>
            <a:r>
              <a:rPr lang="en-US" sz="1200" b="0" i="0" u="none" strike="noStrike" kern="1200" baseline="0" dirty="0" err="1" smtClean="0">
                <a:solidFill>
                  <a:schemeClr val="tx1"/>
                </a:solidFill>
                <a:latin typeface="+mn-lt"/>
                <a:ea typeface="+mn-ea"/>
                <a:cs typeface="+mn-cs"/>
              </a:rPr>
              <a:t>Langhans</a:t>
            </a:r>
            <a:r>
              <a:rPr lang="en-US" sz="1200" b="0" i="0" u="none" strike="noStrike" kern="1200" baseline="0" dirty="0" smtClean="0">
                <a:solidFill>
                  <a:schemeClr val="tx1"/>
                </a:solidFill>
                <a:latin typeface="+mn-lt"/>
                <a:ea typeface="+mn-ea"/>
                <a:cs typeface="+mn-cs"/>
              </a:rPr>
              <a:t> giant cells (L). </a:t>
            </a:r>
            <a:endParaRPr lang="en-US" dirty="0"/>
          </a:p>
        </p:txBody>
      </p:sp>
      <p:sp>
        <p:nvSpPr>
          <p:cNvPr id="4" name="Slide Number Placeholder 3"/>
          <p:cNvSpPr>
            <a:spLocks noGrp="1"/>
          </p:cNvSpPr>
          <p:nvPr>
            <p:ph type="sldNum" sz="quarter" idx="10"/>
          </p:nvPr>
        </p:nvSpPr>
        <p:spPr/>
        <p:txBody>
          <a:bodyPr/>
          <a:lstStyle/>
          <a:p>
            <a:fld id="{97AF405D-3991-4235-ADB4-AAD9004CEC89}" type="slidenum">
              <a:rPr lang="en-US" smtClean="0"/>
              <a:t>18</a:t>
            </a:fld>
            <a:endParaRPr lang="en-US"/>
          </a:p>
        </p:txBody>
      </p:sp>
    </p:spTree>
    <p:extLst>
      <p:ext uri="{BB962C8B-B14F-4D97-AF65-F5344CB8AC3E}">
        <p14:creationId xmlns:p14="http://schemas.microsoft.com/office/powerpoint/2010/main" val="167101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AF405D-3991-4235-ADB4-AAD9004CEC89}" type="slidenum">
              <a:rPr lang="en-US" smtClean="0"/>
              <a:t>19</a:t>
            </a:fld>
            <a:endParaRPr lang="en-US"/>
          </a:p>
        </p:txBody>
      </p:sp>
    </p:spTree>
    <p:extLst>
      <p:ext uri="{BB962C8B-B14F-4D97-AF65-F5344CB8AC3E}">
        <p14:creationId xmlns:p14="http://schemas.microsoft.com/office/powerpoint/2010/main" val="202747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AF405D-3991-4235-ADB4-AAD9004CEC89}" type="slidenum">
              <a:rPr lang="en-US" smtClean="0"/>
              <a:t>20</a:t>
            </a:fld>
            <a:endParaRPr lang="en-US"/>
          </a:p>
        </p:txBody>
      </p:sp>
    </p:spTree>
    <p:extLst>
      <p:ext uri="{BB962C8B-B14F-4D97-AF65-F5344CB8AC3E}">
        <p14:creationId xmlns:p14="http://schemas.microsoft.com/office/powerpoint/2010/main" val="2120224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AF405D-3991-4235-ADB4-AAD9004CEC89}" type="slidenum">
              <a:rPr lang="en-US" smtClean="0"/>
              <a:t>22</a:t>
            </a:fld>
            <a:endParaRPr lang="en-US"/>
          </a:p>
        </p:txBody>
      </p:sp>
    </p:spTree>
    <p:extLst>
      <p:ext uri="{BB962C8B-B14F-4D97-AF65-F5344CB8AC3E}">
        <p14:creationId xmlns:p14="http://schemas.microsoft.com/office/powerpoint/2010/main" val="768764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13333" name="Rectangle 21"/>
          <p:cNvSpPr>
            <a:spLocks noGrp="1" noChangeArrowheads="1"/>
          </p:cNvSpPr>
          <p:nvPr>
            <p:ph type="ctrTitle" sz="quarter"/>
          </p:nvPr>
        </p:nvSpPr>
        <p:spPr>
          <a:xfrm>
            <a:off x="214282" y="3000372"/>
            <a:ext cx="8715436" cy="885825"/>
          </a:xfrm>
        </p:spPr>
        <p:txBody>
          <a:bodyPr/>
          <a:lstStyle>
            <a:lvl1pPr>
              <a:defRPr sz="4000">
                <a:latin typeface="Verdana" pitchFamily="34" charset="0"/>
              </a:defRPr>
            </a:lvl1pPr>
          </a:lstStyle>
          <a:p>
            <a:r>
              <a:rPr lang="en-US" altLang="ko-KR" smtClean="0"/>
              <a:t>Click to edit Master title style</a:t>
            </a:r>
            <a:endParaRPr lang="en-US" altLang="ko-KR" dirty="0"/>
          </a:p>
        </p:txBody>
      </p:sp>
    </p:spTree>
    <p:extLst>
      <p:ext uri="{BB962C8B-B14F-4D97-AF65-F5344CB8AC3E}">
        <p14:creationId xmlns:p14="http://schemas.microsoft.com/office/powerpoint/2010/main" val="1787092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0262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9713" y="792163"/>
            <a:ext cx="1943100" cy="58054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5650" y="792163"/>
            <a:ext cx="5681663" cy="58054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2287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E509AA3-5762-4718-9AB9-E086B50A37A3}" type="datetimeFigureOut">
              <a:rPr lang="en-US" smtClean="0"/>
              <a:t>5/5/2018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95325AC-E6E8-4EDB-A26C-2359A1AAF798}" type="slidenum">
              <a:rPr lang="en-US" smtClean="0"/>
              <a:t>‹#›</a:t>
            </a:fld>
            <a:endParaRPr lang="en-US"/>
          </a:p>
        </p:txBody>
      </p:sp>
    </p:spTree>
    <p:extLst>
      <p:ext uri="{BB962C8B-B14F-4D97-AF65-F5344CB8AC3E}">
        <p14:creationId xmlns:p14="http://schemas.microsoft.com/office/powerpoint/2010/main" val="270526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9464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15189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5650" y="1644650"/>
            <a:ext cx="3775075"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3125" y="1644650"/>
            <a:ext cx="377666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7333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4354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7141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935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26234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2144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1"/>
          <p:cNvSpPr>
            <a:spLocks noGrp="1" noChangeArrowheads="1"/>
          </p:cNvSpPr>
          <p:nvPr>
            <p:ph type="title"/>
          </p:nvPr>
        </p:nvSpPr>
        <p:spPr bwMode="black">
          <a:xfrm>
            <a:off x="928688" y="520700"/>
            <a:ext cx="72866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p>
        </p:txBody>
      </p:sp>
      <p:sp>
        <p:nvSpPr>
          <p:cNvPr id="1027" name="Rectangle 22"/>
          <p:cNvSpPr>
            <a:spLocks noGrp="1" noChangeArrowheads="1"/>
          </p:cNvSpPr>
          <p:nvPr>
            <p:ph type="body" idx="1"/>
          </p:nvPr>
        </p:nvSpPr>
        <p:spPr bwMode="auto">
          <a:xfrm>
            <a:off x="755650" y="1644650"/>
            <a:ext cx="770413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Tree>
  </p:cSld>
  <p:clrMap bg1="lt1" tx1="dk1" bg2="lt2" tx2="dk2" accent1="accent1" accent2="accent2" accent3="accent3" accent4="accent4" accent5="accent5" accent6="accent6" hlink="hlink" folHlink="folHlink"/>
  <p:sldLayoutIdLst>
    <p:sldLayoutId id="2147483691" r:id="rId1"/>
    <p:sldLayoutId id="2147483690" r:id="rId2"/>
    <p:sldLayoutId id="2147483689" r:id="rId3"/>
    <p:sldLayoutId id="2147483688" r:id="rId4"/>
    <p:sldLayoutId id="2147483687" r:id="rId5"/>
    <p:sldLayoutId id="2147483686" r:id="rId6"/>
    <p:sldLayoutId id="2147483685" r:id="rId7"/>
    <p:sldLayoutId id="2147483684" r:id="rId8"/>
    <p:sldLayoutId id="2147483683" r:id="rId9"/>
    <p:sldLayoutId id="2147483682" r:id="rId10"/>
    <p:sldLayoutId id="2147483681" r:id="rId11"/>
    <p:sldLayoutId id="2147483692" r:id="rId12"/>
  </p:sldLayoutIdLst>
  <p:timing>
    <p:tnLst>
      <p:par>
        <p:cTn id="1" dur="indefinite" restart="never" nodeType="tmRoot"/>
      </p:par>
    </p:tnLst>
  </p:timing>
  <p:txStyles>
    <p:titleStyle>
      <a:lvl1pPr algn="l" rtl="0" eaLnBrk="1" fontAlgn="base" hangingPunct="1">
        <a:spcBef>
          <a:spcPct val="0"/>
        </a:spcBef>
        <a:spcAft>
          <a:spcPct val="0"/>
        </a:spcAft>
        <a:defRPr sz="3600" b="1" i="1">
          <a:solidFill>
            <a:schemeClr val="tx2"/>
          </a:solidFill>
          <a:latin typeface="+mj-lt"/>
          <a:ea typeface="+mj-ea"/>
          <a:cs typeface="+mj-cs"/>
        </a:defRPr>
      </a:lvl1pPr>
      <a:lvl2pPr algn="l" rtl="0" eaLnBrk="1" fontAlgn="base" hangingPunct="1">
        <a:spcBef>
          <a:spcPct val="0"/>
        </a:spcBef>
        <a:spcAft>
          <a:spcPct val="0"/>
        </a:spcAft>
        <a:defRPr sz="3600" b="1" i="1">
          <a:solidFill>
            <a:schemeClr val="tx2"/>
          </a:solidFill>
          <a:latin typeface="Arial" charset="0"/>
        </a:defRPr>
      </a:lvl2pPr>
      <a:lvl3pPr algn="l" rtl="0" eaLnBrk="1" fontAlgn="base" hangingPunct="1">
        <a:spcBef>
          <a:spcPct val="0"/>
        </a:spcBef>
        <a:spcAft>
          <a:spcPct val="0"/>
        </a:spcAft>
        <a:defRPr sz="3600" b="1" i="1">
          <a:solidFill>
            <a:schemeClr val="tx2"/>
          </a:solidFill>
          <a:latin typeface="Arial" charset="0"/>
        </a:defRPr>
      </a:lvl3pPr>
      <a:lvl4pPr algn="l" rtl="0" eaLnBrk="1" fontAlgn="base" hangingPunct="1">
        <a:spcBef>
          <a:spcPct val="0"/>
        </a:spcBef>
        <a:spcAft>
          <a:spcPct val="0"/>
        </a:spcAft>
        <a:defRPr sz="3600" b="1" i="1">
          <a:solidFill>
            <a:schemeClr val="tx2"/>
          </a:solidFill>
          <a:latin typeface="Arial" charset="0"/>
        </a:defRPr>
      </a:lvl4pPr>
      <a:lvl5pPr algn="l" rtl="0" eaLnBrk="1" fontAlgn="base" hangingPunct="1">
        <a:spcBef>
          <a:spcPct val="0"/>
        </a:spcBef>
        <a:spcAft>
          <a:spcPct val="0"/>
        </a:spcAft>
        <a:defRPr sz="3600" b="1" i="1">
          <a:solidFill>
            <a:schemeClr val="tx2"/>
          </a:solidFill>
          <a:latin typeface="Arial" charset="0"/>
        </a:defRPr>
      </a:lvl5pPr>
      <a:lvl6pPr marL="457200" algn="l" rtl="0" eaLnBrk="1" fontAlgn="base" hangingPunct="1">
        <a:spcBef>
          <a:spcPct val="0"/>
        </a:spcBef>
        <a:spcAft>
          <a:spcPct val="0"/>
        </a:spcAft>
        <a:defRPr sz="3600" b="1" i="1">
          <a:solidFill>
            <a:schemeClr val="tx2"/>
          </a:solidFill>
          <a:latin typeface="Arial" charset="0"/>
        </a:defRPr>
      </a:lvl6pPr>
      <a:lvl7pPr marL="914400" algn="l" rtl="0" eaLnBrk="1" fontAlgn="base" hangingPunct="1">
        <a:spcBef>
          <a:spcPct val="0"/>
        </a:spcBef>
        <a:spcAft>
          <a:spcPct val="0"/>
        </a:spcAft>
        <a:defRPr sz="3600" b="1" i="1">
          <a:solidFill>
            <a:schemeClr val="tx2"/>
          </a:solidFill>
          <a:latin typeface="Arial" charset="0"/>
        </a:defRPr>
      </a:lvl7pPr>
      <a:lvl8pPr marL="1371600" algn="l" rtl="0" eaLnBrk="1" fontAlgn="base" hangingPunct="1">
        <a:spcBef>
          <a:spcPct val="0"/>
        </a:spcBef>
        <a:spcAft>
          <a:spcPct val="0"/>
        </a:spcAft>
        <a:defRPr sz="3600" b="1" i="1">
          <a:solidFill>
            <a:schemeClr val="tx2"/>
          </a:solidFill>
          <a:latin typeface="Arial" charset="0"/>
        </a:defRPr>
      </a:lvl8pPr>
      <a:lvl9pPr marL="1828800" algn="l" rtl="0" eaLnBrk="1" fontAlgn="base" hangingPunct="1">
        <a:spcBef>
          <a:spcPct val="0"/>
        </a:spcBef>
        <a:spcAft>
          <a:spcPct val="0"/>
        </a:spcAft>
        <a:defRPr sz="3600" b="1" i="1">
          <a:solidFill>
            <a:schemeClr val="tx2"/>
          </a:solidFill>
          <a:latin typeface="Arial" charset="0"/>
        </a:defRPr>
      </a:lvl9pPr>
    </p:titleStyle>
    <p:bodyStyle>
      <a:lvl1pPr marL="342900" indent="-342900" algn="l" rtl="0" eaLnBrk="1" fontAlgn="base" hangingPunct="1">
        <a:spcBef>
          <a:spcPct val="20000"/>
        </a:spcBef>
        <a:spcAft>
          <a:spcPct val="0"/>
        </a:spcAft>
        <a:buClr>
          <a:schemeClr val="accent1"/>
        </a:buClr>
        <a:buFont typeface="Wingdings" pitchFamily="2" charset="2"/>
        <a:buChar char="l"/>
        <a:defRPr sz="2800">
          <a:solidFill>
            <a:schemeClr val="tx2"/>
          </a:solidFill>
          <a:latin typeface="+mn-lt"/>
          <a:ea typeface="+mn-ea"/>
          <a:cs typeface="+mn-cs"/>
        </a:defRPr>
      </a:lvl1pPr>
      <a:lvl2pPr marL="742950" indent="-285750" algn="l" rtl="0" eaLnBrk="1" fontAlgn="base" hangingPunct="1">
        <a:spcBef>
          <a:spcPct val="20000"/>
        </a:spcBef>
        <a:spcAft>
          <a:spcPct val="0"/>
        </a:spcAft>
        <a:buClr>
          <a:schemeClr val="tx2"/>
        </a:buClr>
        <a:buSzPct val="85000"/>
        <a:buFont typeface="Arial" charset="0"/>
        <a:buChar char="–"/>
        <a:defRPr sz="2400">
          <a:solidFill>
            <a:schemeClr val="tx1"/>
          </a:solidFill>
          <a:latin typeface="+mn-lt"/>
        </a:defRPr>
      </a:lvl2pPr>
      <a:lvl3pPr marL="1143000" indent="-228600" algn="l" rtl="0" eaLnBrk="1" fontAlgn="base" hangingPunct="1">
        <a:spcBef>
          <a:spcPct val="20000"/>
        </a:spcBef>
        <a:spcAft>
          <a:spcPct val="0"/>
        </a:spcAft>
        <a:buClr>
          <a:schemeClr val="accent2"/>
        </a:buClr>
        <a:buSzPct val="60000"/>
        <a:buFont typeface="Wingdings" pitchFamily="2" charset="2"/>
        <a:buChar char="l"/>
        <a:defRPr sz="2400">
          <a:solidFill>
            <a:schemeClr val="tx1"/>
          </a:solidFill>
          <a:latin typeface="+mn-lt"/>
        </a:defRPr>
      </a:lvl3pPr>
      <a:lvl4pPr marL="1600200" indent="-228600" algn="l" rtl="0" eaLnBrk="1" fontAlgn="base" hangingPunct="1">
        <a:spcBef>
          <a:spcPct val="20000"/>
        </a:spcBef>
        <a:spcAft>
          <a:spcPct val="0"/>
        </a:spcAft>
        <a:buClr>
          <a:schemeClr val="tx1"/>
        </a:buClr>
        <a:buSzPct val="75000"/>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Clr>
          <a:schemeClr val="hlink"/>
        </a:buClr>
        <a:buSzPct val="60000"/>
        <a:buFont typeface="Wingdings" pitchFamily="2" charset="2"/>
        <a:buChar char="l"/>
        <a:defRPr sz="2000">
          <a:solidFill>
            <a:schemeClr val="tx1"/>
          </a:solidFill>
          <a:latin typeface="+mn-lt"/>
        </a:defRPr>
      </a:lvl5pPr>
      <a:lvl6pPr marL="2514600" indent="-228600" algn="l" rtl="0" eaLnBrk="1" fontAlgn="base" hangingPunct="1">
        <a:spcBef>
          <a:spcPct val="20000"/>
        </a:spcBef>
        <a:spcAft>
          <a:spcPct val="0"/>
        </a:spcAft>
        <a:buClr>
          <a:schemeClr val="hlink"/>
        </a:buClr>
        <a:buSzPct val="60000"/>
        <a:buFont typeface="Wingdings" pitchFamily="2" charset="2"/>
        <a:buChar char="l"/>
        <a:defRPr sz="2000">
          <a:solidFill>
            <a:schemeClr val="tx1"/>
          </a:solidFill>
          <a:latin typeface="+mn-lt"/>
        </a:defRPr>
      </a:lvl6pPr>
      <a:lvl7pPr marL="2971800" indent="-228600" algn="l" rtl="0" eaLnBrk="1" fontAlgn="base" hangingPunct="1">
        <a:spcBef>
          <a:spcPct val="20000"/>
        </a:spcBef>
        <a:spcAft>
          <a:spcPct val="0"/>
        </a:spcAft>
        <a:buClr>
          <a:schemeClr val="hlink"/>
        </a:buClr>
        <a:buSzPct val="60000"/>
        <a:buFont typeface="Wingdings" pitchFamily="2" charset="2"/>
        <a:buChar char="l"/>
        <a:defRPr sz="2000">
          <a:solidFill>
            <a:schemeClr val="tx1"/>
          </a:solidFill>
          <a:latin typeface="+mn-lt"/>
        </a:defRPr>
      </a:lvl7pPr>
      <a:lvl8pPr marL="3429000" indent="-228600" algn="l" rtl="0" eaLnBrk="1" fontAlgn="base" hangingPunct="1">
        <a:spcBef>
          <a:spcPct val="20000"/>
        </a:spcBef>
        <a:spcAft>
          <a:spcPct val="0"/>
        </a:spcAft>
        <a:buClr>
          <a:schemeClr val="hlink"/>
        </a:buClr>
        <a:buSzPct val="60000"/>
        <a:buFont typeface="Wingdings" pitchFamily="2" charset="2"/>
        <a:buChar char="l"/>
        <a:defRPr sz="2000">
          <a:solidFill>
            <a:schemeClr val="tx1"/>
          </a:solidFill>
          <a:latin typeface="+mn-lt"/>
        </a:defRPr>
      </a:lvl8pPr>
      <a:lvl9pPr marL="3886200" indent="-228600" algn="l" rtl="0" eaLnBrk="1" fontAlgn="base" hangingPunct="1">
        <a:spcBef>
          <a:spcPct val="20000"/>
        </a:spcBef>
        <a:spcAft>
          <a:spcPct val="0"/>
        </a:spcAft>
        <a:buClr>
          <a:schemeClr val="hlink"/>
        </a:buClr>
        <a:buSzPct val="60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ชื่อเรื่อง 1"/>
          <p:cNvSpPr>
            <a:spLocks noGrp="1"/>
          </p:cNvSpPr>
          <p:nvPr>
            <p:ph type="ctrTitle" sz="quarter"/>
          </p:nvPr>
        </p:nvSpPr>
        <p:spPr/>
        <p:txBody>
          <a:bodyPr/>
          <a:lstStyle/>
          <a:p>
            <a:pPr algn="ctr"/>
            <a:r>
              <a:rPr lang="en-US" altLang="th-TH" sz="4800" i="0" dirty="0" smtClean="0">
                <a:latin typeface="+mj-lt"/>
              </a:rPr>
              <a:t>Adrenal </a:t>
            </a:r>
            <a:r>
              <a:rPr lang="en-US" altLang="th-TH" sz="4800" i="0" dirty="0" err="1" smtClean="0">
                <a:latin typeface="+mj-lt"/>
              </a:rPr>
              <a:t>Histoplasmosis</a:t>
            </a:r>
            <a:endParaRPr lang="th-TH" altLang="th-TH" sz="4800" i="0" dirty="0" smtClean="0">
              <a:latin typeface="+mj-lt"/>
            </a:endParaRPr>
          </a:p>
        </p:txBody>
      </p:sp>
    </p:spTree>
    <p:extLst>
      <p:ext uri="{BB962C8B-B14F-4D97-AF65-F5344CB8AC3E}">
        <p14:creationId xmlns:p14="http://schemas.microsoft.com/office/powerpoint/2010/main" val="3740728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ชื่อเรื่อง 1"/>
          <p:cNvSpPr>
            <a:spLocks noGrp="1"/>
          </p:cNvSpPr>
          <p:nvPr>
            <p:ph type="title"/>
          </p:nvPr>
        </p:nvSpPr>
        <p:spPr/>
        <p:txBody>
          <a:bodyPr/>
          <a:lstStyle/>
          <a:p>
            <a:pPr algn="ctr"/>
            <a:r>
              <a:rPr lang="en-US" altLang="th-TH" sz="4000" i="0" dirty="0" smtClean="0"/>
              <a:t>Adrenal </a:t>
            </a:r>
            <a:r>
              <a:rPr lang="en-US" altLang="th-TH" sz="4000" i="0" dirty="0" err="1" smtClean="0"/>
              <a:t>Histoplasmosis</a:t>
            </a:r>
            <a:endParaRPr lang="th-TH" altLang="th-TH" sz="4000" i="0" dirty="0" smtClean="0"/>
          </a:p>
        </p:txBody>
      </p:sp>
      <p:sp>
        <p:nvSpPr>
          <p:cNvPr id="123907" name="ตัวแทนเนื้อหา 2"/>
          <p:cNvSpPr>
            <a:spLocks noGrp="1"/>
          </p:cNvSpPr>
          <p:nvPr>
            <p:ph idx="1"/>
          </p:nvPr>
        </p:nvSpPr>
        <p:spPr>
          <a:xfrm>
            <a:off x="628650" y="1583396"/>
            <a:ext cx="7886700" cy="5070446"/>
          </a:xfrm>
        </p:spPr>
        <p:txBody>
          <a:bodyPr>
            <a:normAutofit/>
          </a:bodyPr>
          <a:lstStyle/>
          <a:p>
            <a:r>
              <a:rPr lang="en-US" altLang="th-TH" sz="2400" b="1" dirty="0" smtClean="0">
                <a:cs typeface="CordiaUPC" panose="020B0304020202020204" pitchFamily="34" charset="-34"/>
              </a:rPr>
              <a:t>Diagnosis</a:t>
            </a:r>
          </a:p>
          <a:p>
            <a:pPr lvl="1"/>
            <a:r>
              <a:rPr lang="en-US" altLang="th-TH" sz="2000" b="1" dirty="0" smtClean="0">
                <a:cs typeface="CordiaUPC" panose="020B0304020202020204" pitchFamily="34" charset="-34"/>
              </a:rPr>
              <a:t>Tissue culture: gold standard</a:t>
            </a:r>
          </a:p>
          <a:p>
            <a:pPr lvl="1"/>
            <a:r>
              <a:rPr lang="en-US" altLang="th-TH" sz="2000" b="1" dirty="0" smtClean="0">
                <a:cs typeface="CordiaUPC" panose="020B0304020202020204" pitchFamily="34" charset="-34"/>
              </a:rPr>
              <a:t>Histopathology: FNAB</a:t>
            </a:r>
          </a:p>
          <a:p>
            <a:pPr lvl="2"/>
            <a:r>
              <a:rPr lang="en-US" altLang="th-TH" sz="1800" b="1" dirty="0" smtClean="0">
                <a:cs typeface="CordiaUPC" panose="020B0304020202020204" pitchFamily="34" charset="-34"/>
              </a:rPr>
              <a:t>Fungal yeasts: </a:t>
            </a:r>
            <a:r>
              <a:rPr lang="en-US" altLang="th-TH" sz="1800" dirty="0" err="1" smtClean="0">
                <a:cs typeface="CordiaUPC" panose="020B0304020202020204" pitchFamily="34" charset="-34"/>
              </a:rPr>
              <a:t>uninucleate</a:t>
            </a:r>
            <a:r>
              <a:rPr lang="en-US" altLang="th-TH" sz="1800" dirty="0" smtClean="0">
                <a:cs typeface="CordiaUPC" panose="020B0304020202020204" pitchFamily="34" charset="-34"/>
              </a:rPr>
              <a:t> hyaline spherules or ovules with a single bud attached by a narrow base, often seen in clusters (PAS and GMS stain)</a:t>
            </a:r>
          </a:p>
          <a:p>
            <a:pPr lvl="2"/>
            <a:r>
              <a:rPr lang="en-US" altLang="th-TH" sz="1800" dirty="0" smtClean="0">
                <a:cs typeface="CordiaUPC" panose="020B0304020202020204" pitchFamily="34" charset="-34"/>
              </a:rPr>
              <a:t>Localized mononuclear cells infiltrating developing granulomata with multinucleated giant cells</a:t>
            </a:r>
          </a:p>
          <a:p>
            <a:pPr lvl="1"/>
            <a:endParaRPr lang="en-US" altLang="th-TH" sz="1800" b="1" dirty="0">
              <a:cs typeface="CordiaUPC" panose="020B0304020202020204" pitchFamily="34" charset="-34"/>
            </a:endParaRPr>
          </a:p>
          <a:p>
            <a:pPr lvl="1"/>
            <a:endParaRPr lang="en-US" altLang="th-TH" sz="2000" b="1" dirty="0" smtClean="0">
              <a:cs typeface="CordiaUPC" panose="020B0304020202020204" pitchFamily="34" charset="-34"/>
            </a:endParaRPr>
          </a:p>
        </p:txBody>
      </p:sp>
      <p:sp>
        <p:nvSpPr>
          <p:cNvPr id="6" name="กล่องข้อความ 5"/>
          <p:cNvSpPr txBox="1"/>
          <p:nvPr/>
        </p:nvSpPr>
        <p:spPr>
          <a:xfrm>
            <a:off x="1518249" y="6396335"/>
            <a:ext cx="7625751" cy="461665"/>
          </a:xfrm>
          <a:prstGeom prst="rect">
            <a:avLst/>
          </a:prstGeom>
          <a:noFill/>
        </p:spPr>
        <p:txBody>
          <a:bodyPr wrap="square">
            <a:spAutoFit/>
          </a:bodyPr>
          <a:lstStyle/>
          <a:p>
            <a:pPr algn="r">
              <a:defRPr/>
            </a:pPr>
            <a:endParaRPr lang="en-US" sz="1200" i="1" dirty="0" smtClean="0"/>
          </a:p>
          <a:p>
            <a:pPr algn="r">
              <a:defRPr/>
            </a:pPr>
            <a:r>
              <a:rPr lang="en-US" sz="1200" i="1" dirty="0" err="1" smtClean="0"/>
              <a:t>Gajendra</a:t>
            </a:r>
            <a:r>
              <a:rPr lang="en-US" sz="1200" i="1" dirty="0" smtClean="0"/>
              <a:t> </a:t>
            </a:r>
            <a:r>
              <a:rPr lang="en-US" sz="1200" i="1" dirty="0"/>
              <a:t>S, et al. Turk </a:t>
            </a:r>
            <a:r>
              <a:rPr lang="en-US" sz="1200" i="1" dirty="0" err="1"/>
              <a:t>patoloji</a:t>
            </a:r>
            <a:r>
              <a:rPr lang="en-US" sz="1200" i="1" dirty="0"/>
              <a:t> </a:t>
            </a:r>
            <a:r>
              <a:rPr lang="en-US" sz="1200" i="1" dirty="0" err="1"/>
              <a:t>dergisi</a:t>
            </a:r>
            <a:r>
              <a:rPr lang="en-US" sz="1200" i="1" dirty="0"/>
              <a:t>. 2016;32(2):105-11</a:t>
            </a:r>
            <a:r>
              <a:rPr lang="en-US" sz="1200" i="1" dirty="0" smtClean="0"/>
              <a:t>.</a:t>
            </a:r>
            <a:endParaRPr lang="en-US" sz="1200" i="1" dirty="0"/>
          </a:p>
        </p:txBody>
      </p:sp>
      <p:pic>
        <p:nvPicPr>
          <p:cNvPr id="2" name="Picture 1"/>
          <p:cNvPicPr>
            <a:picLocks noChangeAspect="1"/>
          </p:cNvPicPr>
          <p:nvPr/>
        </p:nvPicPr>
        <p:blipFill>
          <a:blip r:embed="rId3"/>
          <a:stretch>
            <a:fillRect/>
          </a:stretch>
        </p:blipFill>
        <p:spPr>
          <a:xfrm>
            <a:off x="2534475" y="4396405"/>
            <a:ext cx="4196800" cy="2162168"/>
          </a:xfrm>
          <a:prstGeom prst="rect">
            <a:avLst/>
          </a:prstGeom>
        </p:spPr>
      </p:pic>
    </p:spTree>
    <p:extLst>
      <p:ext uri="{BB962C8B-B14F-4D97-AF65-F5344CB8AC3E}">
        <p14:creationId xmlns:p14="http://schemas.microsoft.com/office/powerpoint/2010/main" val="3720253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th-TH" sz="4000" i="0" dirty="0"/>
              <a:t>Adrenal Histoplasmosis</a:t>
            </a:r>
            <a:endParaRPr lang="en-US" sz="4000" i="0" dirty="0"/>
          </a:p>
        </p:txBody>
      </p:sp>
      <p:sp>
        <p:nvSpPr>
          <p:cNvPr id="6" name="ตัวแทนเนื้อหา 2"/>
          <p:cNvSpPr>
            <a:spLocks noGrp="1"/>
          </p:cNvSpPr>
          <p:nvPr>
            <p:ph idx="1"/>
          </p:nvPr>
        </p:nvSpPr>
        <p:spPr>
          <a:xfrm>
            <a:off x="628650" y="1583396"/>
            <a:ext cx="7886700" cy="1217313"/>
          </a:xfrm>
        </p:spPr>
        <p:txBody>
          <a:bodyPr>
            <a:normAutofit/>
          </a:bodyPr>
          <a:lstStyle/>
          <a:p>
            <a:pPr marL="0" indent="0">
              <a:buNone/>
            </a:pPr>
            <a:r>
              <a:rPr lang="en-US" altLang="th-TH" sz="2400" b="1" dirty="0" smtClean="0">
                <a:cs typeface="+mj-cs"/>
              </a:rPr>
              <a:t>Treatment: IDSA guideline 2007</a:t>
            </a:r>
          </a:p>
          <a:p>
            <a:pPr marL="0" indent="0">
              <a:buNone/>
            </a:pPr>
            <a:r>
              <a:rPr lang="en-US" altLang="th-TH" sz="2400" b="1" dirty="0" smtClean="0">
                <a:cs typeface="+mj-cs"/>
              </a:rPr>
              <a:t>Progressive disseminated histoplasmosis</a:t>
            </a:r>
            <a:endParaRPr lang="en-US" altLang="th-TH" sz="2000" dirty="0" smtClean="0">
              <a:cs typeface="+mj-cs"/>
            </a:endParaRPr>
          </a:p>
        </p:txBody>
      </p:sp>
      <p:sp>
        <p:nvSpPr>
          <p:cNvPr id="7" name="กล่องข้อความ 5"/>
          <p:cNvSpPr txBox="1"/>
          <p:nvPr/>
        </p:nvSpPr>
        <p:spPr>
          <a:xfrm>
            <a:off x="1518249" y="6396335"/>
            <a:ext cx="7625751" cy="461665"/>
          </a:xfrm>
          <a:prstGeom prst="rect">
            <a:avLst/>
          </a:prstGeom>
          <a:noFill/>
        </p:spPr>
        <p:txBody>
          <a:bodyPr wrap="square">
            <a:spAutoFit/>
          </a:bodyPr>
          <a:lstStyle/>
          <a:p>
            <a:pPr algn="r">
              <a:defRPr/>
            </a:pPr>
            <a:endParaRPr lang="en-US" sz="1200" i="1" dirty="0" smtClean="0"/>
          </a:p>
          <a:p>
            <a:pPr algn="r">
              <a:defRPr/>
            </a:pPr>
            <a:r>
              <a:rPr lang="en-US" sz="1200" i="1" dirty="0" smtClean="0"/>
              <a:t>L </a:t>
            </a:r>
            <a:r>
              <a:rPr lang="en-US" sz="1200" i="1" dirty="0"/>
              <a:t>Joseph Wheat, et al. Clinical Infectious Diseases 2007; </a:t>
            </a:r>
            <a:r>
              <a:rPr lang="en-US" sz="1200" i="1" dirty="0" smtClean="0"/>
              <a:t>45:807–25.</a:t>
            </a:r>
            <a:endParaRPr lang="th-TH" sz="1200" i="1" dirty="0">
              <a:cs typeface="Angsana New" charset="-34"/>
            </a:endParaRPr>
          </a:p>
        </p:txBody>
      </p:sp>
      <p:graphicFrame>
        <p:nvGraphicFramePr>
          <p:cNvPr id="3" name="Table 2"/>
          <p:cNvGraphicFramePr>
            <a:graphicFrameLocks noGrp="1"/>
          </p:cNvGraphicFramePr>
          <p:nvPr>
            <p:extLst>
              <p:ext uri="{D42A27DB-BD31-4B8C-83A1-F6EECF244321}">
                <p14:modId xmlns:p14="http://schemas.microsoft.com/office/powerpoint/2010/main" val="392446828"/>
              </p:ext>
            </p:extLst>
          </p:nvPr>
        </p:nvGraphicFramePr>
        <p:xfrm>
          <a:off x="345057" y="2615661"/>
          <a:ext cx="8651217" cy="2895600"/>
        </p:xfrm>
        <a:graphic>
          <a:graphicData uri="http://schemas.openxmlformats.org/drawingml/2006/table">
            <a:tbl>
              <a:tblPr firstRow="1" bandRow="1">
                <a:tableStyleId>{5C22544A-7EE6-4342-B048-85BDC9FD1C3A}</a:tableStyleId>
              </a:tblPr>
              <a:tblGrid>
                <a:gridCol w="2813047">
                  <a:extLst>
                    <a:ext uri="{9D8B030D-6E8A-4147-A177-3AD203B41FA5}">
                      <a16:colId xmlns:a16="http://schemas.microsoft.com/office/drawing/2014/main" val="3273837372"/>
                    </a:ext>
                  </a:extLst>
                </a:gridCol>
                <a:gridCol w="5838170">
                  <a:extLst>
                    <a:ext uri="{9D8B030D-6E8A-4147-A177-3AD203B41FA5}">
                      <a16:colId xmlns:a16="http://schemas.microsoft.com/office/drawing/2014/main" val="1415375610"/>
                    </a:ext>
                  </a:extLst>
                </a:gridCol>
              </a:tblGrid>
              <a:tr h="370840">
                <a:tc>
                  <a:txBody>
                    <a:bodyPr/>
                    <a:lstStyle/>
                    <a:p>
                      <a:pPr algn="ctr"/>
                      <a:r>
                        <a:rPr lang="en-US" sz="2800" dirty="0" smtClean="0">
                          <a:latin typeface="Cordia New" panose="020B0304020202020204" pitchFamily="34" charset="-34"/>
                          <a:cs typeface="Cordia New" panose="020B0304020202020204" pitchFamily="34" charset="-34"/>
                        </a:rPr>
                        <a:t>Severity</a:t>
                      </a:r>
                      <a:endParaRPr lang="en-US" sz="2800" dirty="0">
                        <a:latin typeface="Cordia New" panose="020B0304020202020204" pitchFamily="34" charset="-34"/>
                        <a:cs typeface="Cordia New" panose="020B0304020202020204" pitchFamily="34" charset="-34"/>
                      </a:endParaRPr>
                    </a:p>
                  </a:txBody>
                  <a:tcPr anchor="ctr"/>
                </a:tc>
                <a:tc>
                  <a:txBody>
                    <a:bodyPr/>
                    <a:lstStyle/>
                    <a:p>
                      <a:pPr algn="ctr"/>
                      <a:r>
                        <a:rPr lang="en-US" sz="2800" dirty="0" smtClean="0">
                          <a:latin typeface="Cordia New" panose="020B0304020202020204" pitchFamily="34" charset="-34"/>
                          <a:cs typeface="Cordia New" panose="020B0304020202020204" pitchFamily="34" charset="-34"/>
                        </a:rPr>
                        <a:t>Treatment</a:t>
                      </a:r>
                      <a:endParaRPr lang="en-US" sz="2800" dirty="0">
                        <a:latin typeface="Cordia New" panose="020B0304020202020204" pitchFamily="34" charset="-34"/>
                        <a:cs typeface="Cordia New" panose="020B0304020202020204" pitchFamily="34" charset="-34"/>
                      </a:endParaRPr>
                    </a:p>
                  </a:txBody>
                  <a:tcPr anchor="ctr"/>
                </a:tc>
                <a:extLst>
                  <a:ext uri="{0D108BD9-81ED-4DB2-BD59-A6C34878D82A}">
                    <a16:rowId xmlns:a16="http://schemas.microsoft.com/office/drawing/2014/main" val="3817935117"/>
                  </a:ext>
                </a:extLst>
              </a:tr>
              <a:tr h="370840">
                <a:tc>
                  <a:txBody>
                    <a:bodyPr/>
                    <a:lstStyle/>
                    <a:p>
                      <a:r>
                        <a:rPr lang="en-US" sz="2400" b="1" dirty="0" smtClean="0">
                          <a:latin typeface="Cordia New" panose="020B0304020202020204" pitchFamily="34" charset="-34"/>
                          <a:cs typeface="Cordia New" panose="020B0304020202020204" pitchFamily="34" charset="-34"/>
                        </a:rPr>
                        <a:t>Moderately severe to severe</a:t>
                      </a:r>
                      <a:endParaRPr lang="en-US" sz="2400" b="1" dirty="0">
                        <a:latin typeface="Cordia New" panose="020B0304020202020204" pitchFamily="34" charset="-34"/>
                        <a:cs typeface="Cordia New" panose="020B0304020202020204" pitchFamily="34" charset="-34"/>
                      </a:endParaRPr>
                    </a:p>
                  </a:txBody>
                  <a:tcPr anchor="ctr"/>
                </a:tc>
                <a:tc>
                  <a:txBody>
                    <a:bodyPr/>
                    <a:lstStyle/>
                    <a:p>
                      <a:r>
                        <a:rPr lang="en-US" sz="2400" b="0" i="0" u="none" strike="noStrike" kern="1200" baseline="0" dirty="0" smtClean="0">
                          <a:solidFill>
                            <a:schemeClr val="dk1"/>
                          </a:solidFill>
                          <a:latin typeface="Cordia New" panose="020B0304020202020204" pitchFamily="34" charset="-34"/>
                          <a:ea typeface="+mn-ea"/>
                          <a:cs typeface="Cordia New" panose="020B0304020202020204" pitchFamily="34" charset="-34"/>
                        </a:rPr>
                        <a:t>Liposomal Amphotericin B (3.0 mg/kg daily) or </a:t>
                      </a:r>
                    </a:p>
                    <a:p>
                      <a:r>
                        <a:rPr lang="en-US" sz="2400" b="0" i="0" u="none" strike="noStrike" kern="1200" baseline="0" dirty="0" smtClean="0">
                          <a:solidFill>
                            <a:schemeClr val="dk1"/>
                          </a:solidFill>
                          <a:latin typeface="Cordia New" panose="020B0304020202020204" pitchFamily="34" charset="-34"/>
                          <a:ea typeface="+mn-ea"/>
                          <a:cs typeface="Cordia New" panose="020B0304020202020204" pitchFamily="34" charset="-34"/>
                        </a:rPr>
                        <a:t>Amphotericin B lipid complex (5.0 mg/kg daily) or </a:t>
                      </a:r>
                    </a:p>
                    <a:p>
                      <a:r>
                        <a:rPr lang="en-US" sz="2400" b="0" i="0" u="none" strike="noStrike" kern="1200" baseline="0" dirty="0" err="1" smtClean="0">
                          <a:solidFill>
                            <a:schemeClr val="dk1"/>
                          </a:solidFill>
                          <a:latin typeface="Cordia New" panose="020B0304020202020204" pitchFamily="34" charset="-34"/>
                          <a:ea typeface="+mn-ea"/>
                          <a:cs typeface="Cordia New" panose="020B0304020202020204" pitchFamily="34" charset="-34"/>
                        </a:rPr>
                        <a:t>Deoxycholate</a:t>
                      </a:r>
                      <a:r>
                        <a:rPr lang="en-US" sz="2400" b="0" i="0" u="none" strike="noStrike" kern="1200" baseline="0" dirty="0" smtClean="0">
                          <a:solidFill>
                            <a:schemeClr val="dk1"/>
                          </a:solidFill>
                          <a:latin typeface="Cordia New" panose="020B0304020202020204" pitchFamily="34" charset="-34"/>
                          <a:ea typeface="+mn-ea"/>
                          <a:cs typeface="Cordia New" panose="020B0304020202020204" pitchFamily="34" charset="-34"/>
                        </a:rPr>
                        <a:t> amphotericin B (0.7–1.0 mg/kg daily) </a:t>
                      </a:r>
                    </a:p>
                    <a:p>
                      <a:r>
                        <a:rPr lang="en-US" sz="2400" b="0" i="0" u="none" strike="noStrike" kern="1200" baseline="0" dirty="0" smtClean="0">
                          <a:solidFill>
                            <a:schemeClr val="dk1"/>
                          </a:solidFill>
                          <a:latin typeface="Cordia New" panose="020B0304020202020204" pitchFamily="34" charset="-34"/>
                          <a:ea typeface="+mn-ea"/>
                          <a:cs typeface="Cordia New" panose="020B0304020202020204" pitchFamily="34" charset="-34"/>
                        </a:rPr>
                        <a:t>for 1–2 weeks </a:t>
                      </a:r>
                      <a:r>
                        <a:rPr lang="en-US" sz="2400" b="1" i="0" u="none" strike="noStrike" kern="1200" baseline="0" dirty="0" smtClean="0">
                          <a:solidFill>
                            <a:schemeClr val="dk1"/>
                          </a:solidFill>
                          <a:latin typeface="Cordia New" panose="020B0304020202020204" pitchFamily="34" charset="-34"/>
                          <a:ea typeface="+mn-ea"/>
                          <a:cs typeface="Cordia New" panose="020B0304020202020204" pitchFamily="34" charset="-34"/>
                        </a:rPr>
                        <a:t>followed by </a:t>
                      </a:r>
                      <a:endParaRPr lang="en-US" sz="2400" b="0" i="0" u="none" strike="noStrike" kern="1200" baseline="0" dirty="0" smtClean="0">
                        <a:solidFill>
                          <a:schemeClr val="dk1"/>
                        </a:solidFill>
                        <a:latin typeface="Cordia New" panose="020B0304020202020204" pitchFamily="34" charset="-34"/>
                        <a:ea typeface="+mn-ea"/>
                        <a:cs typeface="Cordia New" panose="020B0304020202020204" pitchFamily="34" charset="-34"/>
                      </a:endParaRPr>
                    </a:p>
                    <a:p>
                      <a:r>
                        <a:rPr lang="en-US" sz="2400" b="0" i="0" u="none" strike="noStrike" kern="1200" baseline="0" dirty="0" err="1" smtClean="0">
                          <a:solidFill>
                            <a:schemeClr val="dk1"/>
                          </a:solidFill>
                          <a:latin typeface="Cordia New" panose="020B0304020202020204" pitchFamily="34" charset="-34"/>
                          <a:ea typeface="+mn-ea"/>
                          <a:cs typeface="Cordia New" panose="020B0304020202020204" pitchFamily="34" charset="-34"/>
                        </a:rPr>
                        <a:t>Itraconazole</a:t>
                      </a:r>
                      <a:r>
                        <a:rPr lang="en-US" sz="2400" b="0" i="0" u="none" strike="noStrike" kern="1200" baseline="0" dirty="0" smtClean="0">
                          <a:solidFill>
                            <a:schemeClr val="dk1"/>
                          </a:solidFill>
                          <a:latin typeface="Cordia New" panose="020B0304020202020204" pitchFamily="34" charset="-34"/>
                          <a:ea typeface="+mn-ea"/>
                          <a:cs typeface="Cordia New" panose="020B0304020202020204" pitchFamily="34" charset="-34"/>
                        </a:rPr>
                        <a:t> 200 mg twice daily for at least 12 months</a:t>
                      </a:r>
                      <a:endParaRPr lang="en-US" sz="2400" dirty="0">
                        <a:latin typeface="Cordia New" panose="020B0304020202020204" pitchFamily="34" charset="-34"/>
                        <a:cs typeface="Cordia New" panose="020B0304020202020204" pitchFamily="34" charset="-34"/>
                      </a:endParaRPr>
                    </a:p>
                  </a:txBody>
                  <a:tcPr/>
                </a:tc>
                <a:extLst>
                  <a:ext uri="{0D108BD9-81ED-4DB2-BD59-A6C34878D82A}">
                    <a16:rowId xmlns:a16="http://schemas.microsoft.com/office/drawing/2014/main" val="2621343288"/>
                  </a:ext>
                </a:extLst>
              </a:tr>
              <a:tr h="370840">
                <a:tc>
                  <a:txBody>
                    <a:bodyPr/>
                    <a:lstStyle/>
                    <a:p>
                      <a:r>
                        <a:rPr lang="en-US" sz="2400" b="1" dirty="0" smtClean="0">
                          <a:latin typeface="Cordia New" panose="020B0304020202020204" pitchFamily="34" charset="-34"/>
                          <a:cs typeface="Cordia New" panose="020B0304020202020204" pitchFamily="34" charset="-34"/>
                        </a:rPr>
                        <a:t>Mild to moderate</a:t>
                      </a:r>
                      <a:endParaRPr lang="en-US" sz="2400" b="1" dirty="0">
                        <a:latin typeface="Cordia New" panose="020B0304020202020204" pitchFamily="34" charset="-34"/>
                        <a:cs typeface="Cordia New" panose="020B0304020202020204" pitchFamily="34" charset="-34"/>
                      </a:endParaRPr>
                    </a:p>
                  </a:txBody>
                  <a:tcPr anchor="ctr"/>
                </a:tc>
                <a:tc>
                  <a:txBody>
                    <a:bodyPr/>
                    <a:lstStyle/>
                    <a:p>
                      <a:r>
                        <a:rPr lang="en-US" sz="2400" b="0" i="0" u="none" strike="noStrike" kern="1200" baseline="0" dirty="0" err="1" smtClean="0">
                          <a:solidFill>
                            <a:schemeClr val="dk1"/>
                          </a:solidFill>
                          <a:latin typeface="Cordia New" panose="020B0304020202020204" pitchFamily="34" charset="-34"/>
                          <a:ea typeface="+mn-ea"/>
                          <a:cs typeface="Cordia New" panose="020B0304020202020204" pitchFamily="34" charset="-34"/>
                        </a:rPr>
                        <a:t>Itraconazole</a:t>
                      </a:r>
                      <a:r>
                        <a:rPr lang="en-US" sz="2400" b="0" i="0" u="none" strike="noStrike" kern="1200" baseline="0" dirty="0" smtClean="0">
                          <a:solidFill>
                            <a:schemeClr val="dk1"/>
                          </a:solidFill>
                          <a:latin typeface="Cordia New" panose="020B0304020202020204" pitchFamily="34" charset="-34"/>
                          <a:ea typeface="+mn-ea"/>
                          <a:cs typeface="Cordia New" panose="020B0304020202020204" pitchFamily="34" charset="-34"/>
                        </a:rPr>
                        <a:t> 200 mg twice daily for at least 12 months</a:t>
                      </a:r>
                      <a:endParaRPr lang="en-US" sz="2400" dirty="0">
                        <a:latin typeface="Cordia New" panose="020B0304020202020204" pitchFamily="34" charset="-34"/>
                        <a:cs typeface="Cordia New" panose="020B0304020202020204" pitchFamily="34" charset="-34"/>
                      </a:endParaRPr>
                    </a:p>
                  </a:txBody>
                  <a:tcPr/>
                </a:tc>
                <a:extLst>
                  <a:ext uri="{0D108BD9-81ED-4DB2-BD59-A6C34878D82A}">
                    <a16:rowId xmlns:a16="http://schemas.microsoft.com/office/drawing/2014/main" val="2891629579"/>
                  </a:ext>
                </a:extLst>
              </a:tr>
            </a:tbl>
          </a:graphicData>
        </a:graphic>
      </p:graphicFrame>
      <p:sp>
        <p:nvSpPr>
          <p:cNvPr id="8" name="ตัวแทนเนื้อหา 2"/>
          <p:cNvSpPr txBox="1">
            <a:spLocks/>
          </p:cNvSpPr>
          <p:nvPr/>
        </p:nvSpPr>
        <p:spPr>
          <a:xfrm>
            <a:off x="628650" y="5716694"/>
            <a:ext cx="7886700" cy="47420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th-TH" sz="3000" b="1" dirty="0" smtClean="0">
                <a:latin typeface="CordiaUPC" panose="020B0304020202020204" pitchFamily="34" charset="-34"/>
                <a:cs typeface="CordiaUPC" panose="020B0304020202020204" pitchFamily="34" charset="-34"/>
              </a:rPr>
              <a:t>Glucocorticoid (and mineralocorticoid) replacement</a:t>
            </a:r>
            <a:endParaRPr lang="en-US" altLang="th-TH" sz="2400" dirty="0" smtClean="0">
              <a:latin typeface="CordiaUPC" panose="020B0304020202020204" pitchFamily="34" charset="-34"/>
              <a:cs typeface="CordiaUPC" panose="020B0304020202020204" pitchFamily="34" charset="-34"/>
            </a:endParaRPr>
          </a:p>
        </p:txBody>
      </p:sp>
    </p:spTree>
    <p:extLst>
      <p:ext uri="{BB962C8B-B14F-4D97-AF65-F5344CB8AC3E}">
        <p14:creationId xmlns:p14="http://schemas.microsoft.com/office/powerpoint/2010/main" val="305906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th-TH" sz="4000" i="0" dirty="0"/>
              <a:t>Adrenal Histoplasmosis</a:t>
            </a:r>
            <a:endParaRPr lang="en-US" sz="4000" i="0" dirty="0"/>
          </a:p>
        </p:txBody>
      </p:sp>
      <p:sp>
        <p:nvSpPr>
          <p:cNvPr id="3" name="Content Placeholder 2"/>
          <p:cNvSpPr>
            <a:spLocks noGrp="1"/>
          </p:cNvSpPr>
          <p:nvPr>
            <p:ph idx="1"/>
          </p:nvPr>
        </p:nvSpPr>
        <p:spPr>
          <a:xfrm>
            <a:off x="628650" y="1574721"/>
            <a:ext cx="7886700" cy="4351338"/>
          </a:xfrm>
        </p:spPr>
        <p:txBody>
          <a:bodyPr/>
          <a:lstStyle/>
          <a:p>
            <a:pPr marL="0" indent="0">
              <a:buNone/>
            </a:pPr>
            <a:r>
              <a:rPr lang="en-US" sz="2400" b="1" dirty="0" err="1" smtClean="0">
                <a:cs typeface="Cordia New" panose="020B0304020202020204" pitchFamily="34" charset="-34"/>
              </a:rPr>
              <a:t>Itraconazole</a:t>
            </a:r>
            <a:r>
              <a:rPr lang="en-US" sz="2400" b="1" dirty="0" smtClean="0">
                <a:cs typeface="Cordia New" panose="020B0304020202020204" pitchFamily="34" charset="-34"/>
              </a:rPr>
              <a:t> and steroids</a:t>
            </a:r>
            <a:endParaRPr lang="en-US" sz="2400" b="1" dirty="0">
              <a:cs typeface="Cordia New" panose="020B0304020202020204" pitchFamily="34" charset="-34"/>
            </a:endParaRPr>
          </a:p>
        </p:txBody>
      </p:sp>
      <p:pic>
        <p:nvPicPr>
          <p:cNvPr id="4" name="Picture 3"/>
          <p:cNvPicPr>
            <a:picLocks noChangeAspect="1"/>
          </p:cNvPicPr>
          <p:nvPr/>
        </p:nvPicPr>
        <p:blipFill>
          <a:blip r:embed="rId3"/>
          <a:stretch>
            <a:fillRect/>
          </a:stretch>
        </p:blipFill>
        <p:spPr>
          <a:xfrm>
            <a:off x="1070033" y="1978019"/>
            <a:ext cx="7169114" cy="3660709"/>
          </a:xfrm>
          <a:prstGeom prst="rect">
            <a:avLst/>
          </a:prstGeom>
        </p:spPr>
      </p:pic>
      <p:sp>
        <p:nvSpPr>
          <p:cNvPr id="7" name="กล่องข้อความ 5"/>
          <p:cNvSpPr txBox="1"/>
          <p:nvPr/>
        </p:nvSpPr>
        <p:spPr>
          <a:xfrm>
            <a:off x="1518249" y="6396335"/>
            <a:ext cx="7625751" cy="461665"/>
          </a:xfrm>
          <a:prstGeom prst="rect">
            <a:avLst/>
          </a:prstGeom>
          <a:noFill/>
        </p:spPr>
        <p:txBody>
          <a:bodyPr wrap="square">
            <a:spAutoFit/>
          </a:bodyPr>
          <a:lstStyle/>
          <a:p>
            <a:pPr algn="r">
              <a:defRPr/>
            </a:pPr>
            <a:endParaRPr lang="en-US" sz="1200" i="1" dirty="0" smtClean="0"/>
          </a:p>
          <a:p>
            <a:pPr algn="r">
              <a:defRPr/>
            </a:pPr>
            <a:r>
              <a:rPr lang="en-US" sz="1200" i="1" dirty="0"/>
              <a:t>B. Lebrun-</a:t>
            </a:r>
            <a:r>
              <a:rPr lang="en-US" sz="1200" i="1" dirty="0" err="1"/>
              <a:t>Vignes</a:t>
            </a:r>
            <a:r>
              <a:rPr lang="en-US" sz="1200" i="1" dirty="0"/>
              <a:t>, et al. </a:t>
            </a:r>
            <a:r>
              <a:rPr lang="it-IT" sz="1200" i="1" dirty="0"/>
              <a:t>J Clin Pharmacol, 51, 443±450</a:t>
            </a:r>
            <a:r>
              <a:rPr lang="en-US" sz="1200" i="1" dirty="0" smtClean="0"/>
              <a:t>.</a:t>
            </a:r>
            <a:endParaRPr lang="th-TH" sz="1200" i="1" dirty="0">
              <a:cs typeface="Angsana New" charset="-34"/>
            </a:endParaRPr>
          </a:p>
        </p:txBody>
      </p:sp>
      <p:sp>
        <p:nvSpPr>
          <p:cNvPr id="5" name="TextBox 4"/>
          <p:cNvSpPr txBox="1"/>
          <p:nvPr/>
        </p:nvSpPr>
        <p:spPr>
          <a:xfrm>
            <a:off x="993672" y="5557191"/>
            <a:ext cx="7521678" cy="923330"/>
          </a:xfrm>
          <a:prstGeom prst="rect">
            <a:avLst/>
          </a:prstGeom>
          <a:noFill/>
        </p:spPr>
        <p:txBody>
          <a:bodyPr wrap="square" rtlCol="0">
            <a:spAutoFit/>
          </a:bodyPr>
          <a:lstStyle/>
          <a:p>
            <a:r>
              <a:rPr lang="en-US" dirty="0" err="1">
                <a:latin typeface="+mn-lt"/>
              </a:rPr>
              <a:t>Itraconazole</a:t>
            </a:r>
            <a:r>
              <a:rPr lang="en-US" dirty="0">
                <a:latin typeface="+mn-lt"/>
              </a:rPr>
              <a:t> increased methylprednisolone concentrations </a:t>
            </a:r>
            <a:r>
              <a:rPr lang="en-US" dirty="0" smtClean="0">
                <a:latin typeface="+mn-lt"/>
              </a:rPr>
              <a:t>markedly with </a:t>
            </a:r>
            <a:r>
              <a:rPr lang="en-US" dirty="0">
                <a:latin typeface="+mn-lt"/>
              </a:rPr>
              <a:t>enhanced suppression of endogenous cortisol secretion, but had </a:t>
            </a:r>
            <a:r>
              <a:rPr lang="en-US" b="1" dirty="0">
                <a:latin typeface="+mn-lt"/>
              </a:rPr>
              <a:t>no effect </a:t>
            </a:r>
            <a:r>
              <a:rPr lang="en-US" b="1" dirty="0" smtClean="0">
                <a:latin typeface="+mn-lt"/>
              </a:rPr>
              <a:t>on prednisolone </a:t>
            </a:r>
            <a:r>
              <a:rPr lang="en-US" b="1" dirty="0">
                <a:latin typeface="+mn-lt"/>
              </a:rPr>
              <a:t>pharmacokinetics.</a:t>
            </a:r>
          </a:p>
        </p:txBody>
      </p:sp>
    </p:spTree>
    <p:extLst>
      <p:ext uri="{BB962C8B-B14F-4D97-AF65-F5344CB8AC3E}">
        <p14:creationId xmlns:p14="http://schemas.microsoft.com/office/powerpoint/2010/main" val="1347816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ชื่อเรื่อง 1"/>
          <p:cNvSpPr>
            <a:spLocks noGrp="1"/>
          </p:cNvSpPr>
          <p:nvPr>
            <p:ph type="ctrTitle" sz="quarter"/>
          </p:nvPr>
        </p:nvSpPr>
        <p:spPr/>
        <p:txBody>
          <a:bodyPr/>
          <a:lstStyle/>
          <a:p>
            <a:pPr algn="ctr"/>
            <a:r>
              <a:rPr lang="en-US" altLang="th-TH" sz="4800" i="0" dirty="0" smtClean="0"/>
              <a:t>Adrenal Tuberculosis</a:t>
            </a:r>
            <a:endParaRPr lang="th-TH" altLang="th-TH" sz="4800" i="0" dirty="0" smtClean="0"/>
          </a:p>
        </p:txBody>
      </p:sp>
    </p:spTree>
    <p:extLst>
      <p:ext uri="{BB962C8B-B14F-4D97-AF65-F5344CB8AC3E}">
        <p14:creationId xmlns:p14="http://schemas.microsoft.com/office/powerpoint/2010/main" val="1767877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ชื่อเรื่อง 1"/>
          <p:cNvSpPr>
            <a:spLocks noGrp="1"/>
          </p:cNvSpPr>
          <p:nvPr>
            <p:ph type="title"/>
          </p:nvPr>
        </p:nvSpPr>
        <p:spPr/>
        <p:txBody>
          <a:bodyPr/>
          <a:lstStyle/>
          <a:p>
            <a:pPr algn="ctr"/>
            <a:r>
              <a:rPr lang="en-US" altLang="th-TH" sz="4000" i="0" dirty="0" smtClean="0"/>
              <a:t>Adrenal Tuberculosis</a:t>
            </a:r>
            <a:endParaRPr lang="th-TH" altLang="th-TH" sz="4000" i="0" dirty="0" smtClean="0"/>
          </a:p>
        </p:txBody>
      </p:sp>
      <p:sp>
        <p:nvSpPr>
          <p:cNvPr id="143363" name="ตัวแทนเนื้อหา 2"/>
          <p:cNvSpPr>
            <a:spLocks noGrp="1"/>
          </p:cNvSpPr>
          <p:nvPr>
            <p:ph idx="1"/>
          </p:nvPr>
        </p:nvSpPr>
        <p:spPr/>
        <p:txBody>
          <a:bodyPr/>
          <a:lstStyle/>
          <a:p>
            <a:r>
              <a:rPr lang="en-US" altLang="th-TH" sz="2400" b="1" dirty="0" smtClean="0">
                <a:cs typeface="CordiaUPC" panose="020B0304020202020204" pitchFamily="34" charset="-34"/>
              </a:rPr>
              <a:t>Organism:</a:t>
            </a:r>
            <a:r>
              <a:rPr lang="en-US" altLang="th-TH" sz="2400" b="1" i="1" dirty="0" smtClean="0">
                <a:cs typeface="CordiaUPC" panose="020B0304020202020204" pitchFamily="34" charset="-34"/>
              </a:rPr>
              <a:t> </a:t>
            </a:r>
            <a:r>
              <a:rPr lang="en-US" altLang="th-TH" sz="2400" i="1" dirty="0" smtClean="0">
                <a:cs typeface="CordiaUPC" panose="020B0304020202020204" pitchFamily="34" charset="-34"/>
              </a:rPr>
              <a:t>Mycobacterium tuberculosis</a:t>
            </a:r>
            <a:r>
              <a:rPr lang="en-US" altLang="th-TH" sz="2400" b="1" i="1" dirty="0" smtClean="0">
                <a:cs typeface="CordiaUPC" panose="020B0304020202020204" pitchFamily="34" charset="-34"/>
              </a:rPr>
              <a:t> </a:t>
            </a:r>
          </a:p>
          <a:p>
            <a:r>
              <a:rPr lang="en-US" altLang="th-TH" sz="2400" dirty="0" smtClean="0">
                <a:cs typeface="CordiaUPC" panose="020B0304020202020204" pitchFamily="34" charset="-34"/>
              </a:rPr>
              <a:t>20-30% of Addison’s disease in developing world</a:t>
            </a:r>
          </a:p>
          <a:p>
            <a:r>
              <a:rPr lang="en-US" altLang="th-TH" sz="2400" dirty="0">
                <a:cs typeface="CordiaUPC" panose="020B0304020202020204" pitchFamily="34" charset="-34"/>
              </a:rPr>
              <a:t>6% of patients with active tuberculosis in an autopsy series. </a:t>
            </a:r>
          </a:p>
          <a:p>
            <a:endParaRPr lang="en-US" altLang="th-TH" sz="2400" i="1" dirty="0" smtClean="0">
              <a:cs typeface="CordiaUPC" panose="020B0304020202020204" pitchFamily="34" charset="-34"/>
            </a:endParaRPr>
          </a:p>
          <a:p>
            <a:r>
              <a:rPr lang="en-US" altLang="th-TH" sz="2400" i="1" dirty="0" smtClean="0">
                <a:cs typeface="CordiaUPC" panose="020B0304020202020204" pitchFamily="34" charset="-34"/>
              </a:rPr>
              <a:t>M. tuberculosis </a:t>
            </a:r>
            <a:r>
              <a:rPr lang="en-US" altLang="th-TH" sz="2400" dirty="0" smtClean="0">
                <a:cs typeface="CordiaUPC" panose="020B0304020202020204" pitchFamily="34" charset="-34"/>
              </a:rPr>
              <a:t>disseminates to the adrenal glands </a:t>
            </a:r>
            <a:r>
              <a:rPr lang="en-US" altLang="th-TH" sz="2400" dirty="0" err="1" smtClean="0">
                <a:cs typeface="CordiaUPC" panose="020B0304020202020204" pitchFamily="34" charset="-34"/>
              </a:rPr>
              <a:t>hematogenously</a:t>
            </a:r>
            <a:r>
              <a:rPr lang="en-US" altLang="th-TH" sz="2400" dirty="0">
                <a:cs typeface="CordiaUPC" panose="020B0304020202020204" pitchFamily="34" charset="-34"/>
              </a:rPr>
              <a:t> </a:t>
            </a:r>
            <a:r>
              <a:rPr lang="en-US" altLang="th-TH" sz="2400" dirty="0" smtClean="0">
                <a:cs typeface="CordiaUPC" panose="020B0304020202020204" pitchFamily="34" charset="-34"/>
              </a:rPr>
              <a:t>and induces degeneration of cells within adrenal cortex.</a:t>
            </a:r>
          </a:p>
          <a:p>
            <a:r>
              <a:rPr lang="en-US" altLang="th-TH" sz="2400" dirty="0" smtClean="0">
                <a:cs typeface="CordiaUPC" panose="020B0304020202020204" pitchFamily="34" charset="-34"/>
              </a:rPr>
              <a:t>12-25% </a:t>
            </a:r>
            <a:r>
              <a:rPr lang="en-US" altLang="th-TH" sz="2400" dirty="0">
                <a:cs typeface="CordiaUPC" panose="020B0304020202020204" pitchFamily="34" charset="-34"/>
              </a:rPr>
              <a:t>of patients have no evidence of active-extra adrenal tuberculosis.</a:t>
            </a:r>
          </a:p>
          <a:p>
            <a:pPr marL="0" indent="0">
              <a:buNone/>
            </a:pPr>
            <a:endParaRPr lang="en-US" altLang="th-TH" sz="2400" dirty="0" smtClean="0">
              <a:cs typeface="CordiaUPC" panose="020B0304020202020204" pitchFamily="34" charset="-34"/>
            </a:endParaRPr>
          </a:p>
          <a:p>
            <a:endParaRPr lang="th-TH" altLang="th-TH" sz="2400" dirty="0" smtClean="0"/>
          </a:p>
        </p:txBody>
      </p:sp>
      <p:sp>
        <p:nvSpPr>
          <p:cNvPr id="4" name="กล่องข้อความ 3"/>
          <p:cNvSpPr txBox="1"/>
          <p:nvPr/>
        </p:nvSpPr>
        <p:spPr>
          <a:xfrm>
            <a:off x="1616529" y="6396335"/>
            <a:ext cx="7466013" cy="461665"/>
          </a:xfrm>
          <a:prstGeom prst="rect">
            <a:avLst/>
          </a:prstGeom>
          <a:noFill/>
        </p:spPr>
        <p:txBody>
          <a:bodyPr wrap="square">
            <a:spAutoFit/>
          </a:bodyPr>
          <a:lstStyle/>
          <a:p>
            <a:pPr algn="r">
              <a:defRPr/>
            </a:pPr>
            <a:r>
              <a:rPr lang="en-US" sz="1200" i="1" dirty="0" err="1"/>
              <a:t>Upadhyay</a:t>
            </a:r>
            <a:r>
              <a:rPr lang="en-US" sz="1200" i="1" dirty="0"/>
              <a:t> J, </a:t>
            </a:r>
            <a:r>
              <a:rPr lang="en-US" sz="1200" i="1" dirty="0" smtClean="0"/>
              <a:t>et al. </a:t>
            </a:r>
            <a:r>
              <a:rPr lang="en-US" sz="1200" i="1" dirty="0"/>
              <a:t>International Journal </a:t>
            </a:r>
            <a:r>
              <a:rPr lang="en-US" sz="1200" i="1" dirty="0" smtClean="0"/>
              <a:t>of Endocrinology</a:t>
            </a:r>
            <a:r>
              <a:rPr lang="en-US" sz="1200" i="1" dirty="0"/>
              <a:t>. 2014;2014:7</a:t>
            </a:r>
            <a:r>
              <a:rPr lang="en-US" sz="1200" i="1" dirty="0" smtClean="0"/>
              <a:t>.</a:t>
            </a:r>
          </a:p>
          <a:p>
            <a:pPr algn="r">
              <a:defRPr/>
            </a:pPr>
            <a:r>
              <a:rPr lang="en-US" sz="1200" i="1" dirty="0"/>
              <a:t>Paolo WF, </a:t>
            </a:r>
            <a:r>
              <a:rPr lang="en-US" sz="1200" i="1" dirty="0" smtClean="0"/>
              <a:t>et al. International Journal of Infectious Diseases. </a:t>
            </a:r>
            <a:r>
              <a:rPr lang="en-US" sz="1200" i="1" dirty="0"/>
              <a:t>2006;10(5):343-53.</a:t>
            </a:r>
            <a:endParaRPr lang="th-TH" sz="1200" i="1" dirty="0">
              <a:cs typeface="Angsana New" charset="-34"/>
            </a:endParaRPr>
          </a:p>
        </p:txBody>
      </p:sp>
    </p:spTree>
    <p:extLst>
      <p:ext uri="{BB962C8B-B14F-4D97-AF65-F5344CB8AC3E}">
        <p14:creationId xmlns:p14="http://schemas.microsoft.com/office/powerpoint/2010/main" val="1527132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ชื่อเรื่อง 1"/>
          <p:cNvSpPr>
            <a:spLocks noGrp="1"/>
          </p:cNvSpPr>
          <p:nvPr>
            <p:ph type="title"/>
          </p:nvPr>
        </p:nvSpPr>
        <p:spPr/>
        <p:txBody>
          <a:bodyPr/>
          <a:lstStyle/>
          <a:p>
            <a:pPr algn="ctr"/>
            <a:r>
              <a:rPr lang="en-US" altLang="th-TH" sz="4000" i="0" dirty="0" smtClean="0"/>
              <a:t>Adrenal Tuberculosis</a:t>
            </a:r>
            <a:endParaRPr lang="th-TH" altLang="th-TH" sz="4000" i="0" dirty="0" smtClean="0"/>
          </a:p>
        </p:txBody>
      </p:sp>
      <p:sp>
        <p:nvSpPr>
          <p:cNvPr id="143363" name="ตัวแทนเนื้อหา 2"/>
          <p:cNvSpPr>
            <a:spLocks noGrp="1"/>
          </p:cNvSpPr>
          <p:nvPr>
            <p:ph idx="1"/>
          </p:nvPr>
        </p:nvSpPr>
        <p:spPr/>
        <p:txBody>
          <a:bodyPr/>
          <a:lstStyle/>
          <a:p>
            <a:pPr marL="0" indent="0">
              <a:buNone/>
            </a:pPr>
            <a:r>
              <a:rPr lang="en-US" altLang="th-TH" sz="2400" b="1" dirty="0" smtClean="0">
                <a:cs typeface="CordiaUPC" panose="020B0304020202020204" pitchFamily="34" charset="-34"/>
              </a:rPr>
              <a:t>Clinical manifestations </a:t>
            </a:r>
          </a:p>
          <a:p>
            <a:r>
              <a:rPr lang="en-US" altLang="th-TH" sz="2400" dirty="0" smtClean="0">
                <a:cs typeface="CordiaUPC" panose="020B0304020202020204" pitchFamily="34" charset="-34"/>
              </a:rPr>
              <a:t>Asymptomatic (for up to 10 years)</a:t>
            </a:r>
          </a:p>
          <a:p>
            <a:r>
              <a:rPr lang="en-US" altLang="th-TH" sz="2400" dirty="0" smtClean="0">
                <a:cs typeface="CordiaUPC" panose="020B0304020202020204" pitchFamily="34" charset="-34"/>
              </a:rPr>
              <a:t>Adrenal insufficiency symptoms and signs</a:t>
            </a:r>
          </a:p>
          <a:p>
            <a:pPr lvl="1"/>
            <a:r>
              <a:rPr lang="en-US" altLang="th-TH" dirty="0" smtClean="0">
                <a:cs typeface="CordiaUPC" panose="020B0304020202020204" pitchFamily="34" charset="-34"/>
              </a:rPr>
              <a:t>More than 90% of the gland must be destroyed.</a:t>
            </a:r>
          </a:p>
          <a:p>
            <a:pPr lvl="1"/>
            <a:r>
              <a:rPr lang="en-US" altLang="th-TH" dirty="0" smtClean="0">
                <a:cs typeface="CordiaUPC" panose="020B0304020202020204" pitchFamily="34" charset="-34"/>
              </a:rPr>
              <a:t>Weakness, fatigue, anorexia, weight loss, nausea, vomiting</a:t>
            </a:r>
          </a:p>
          <a:p>
            <a:pPr lvl="1"/>
            <a:r>
              <a:rPr lang="en-US" altLang="th-TH" dirty="0" smtClean="0">
                <a:cs typeface="CordiaUPC" panose="020B0304020202020204" pitchFamily="34" charset="-34"/>
              </a:rPr>
              <a:t>Skin hyperpigmentation (60-100%)</a:t>
            </a:r>
          </a:p>
          <a:p>
            <a:pPr lvl="1"/>
            <a:r>
              <a:rPr lang="en-US" altLang="th-TH" dirty="0" smtClean="0">
                <a:cs typeface="CordiaUPC" panose="020B0304020202020204" pitchFamily="34" charset="-34"/>
              </a:rPr>
              <a:t>Hypotension</a:t>
            </a:r>
          </a:p>
          <a:p>
            <a:endParaRPr lang="en-US" altLang="th-TH" sz="2400" dirty="0" smtClean="0">
              <a:cs typeface="CordiaUPC" panose="020B0304020202020204" pitchFamily="34" charset="-34"/>
            </a:endParaRPr>
          </a:p>
          <a:p>
            <a:endParaRPr lang="th-TH" altLang="th-TH" sz="2400" dirty="0" smtClean="0"/>
          </a:p>
        </p:txBody>
      </p:sp>
      <p:sp>
        <p:nvSpPr>
          <p:cNvPr id="5" name="กล่องข้อความ 3"/>
          <p:cNvSpPr txBox="1"/>
          <p:nvPr/>
        </p:nvSpPr>
        <p:spPr>
          <a:xfrm>
            <a:off x="1621972" y="6581001"/>
            <a:ext cx="7466013" cy="276999"/>
          </a:xfrm>
          <a:prstGeom prst="rect">
            <a:avLst/>
          </a:prstGeom>
          <a:noFill/>
        </p:spPr>
        <p:txBody>
          <a:bodyPr wrap="square">
            <a:spAutoFit/>
          </a:bodyPr>
          <a:lstStyle/>
          <a:p>
            <a:pPr algn="r">
              <a:defRPr/>
            </a:pPr>
            <a:r>
              <a:rPr lang="en-US" sz="1200" i="1" dirty="0" err="1"/>
              <a:t>Upadhyay</a:t>
            </a:r>
            <a:r>
              <a:rPr lang="en-US" sz="1200" i="1" dirty="0"/>
              <a:t> J, </a:t>
            </a:r>
            <a:r>
              <a:rPr lang="en-US" sz="1200" i="1" dirty="0" smtClean="0"/>
              <a:t>et al. </a:t>
            </a:r>
            <a:r>
              <a:rPr lang="en-US" sz="1200" i="1" dirty="0"/>
              <a:t>International Journal </a:t>
            </a:r>
            <a:r>
              <a:rPr lang="en-US" sz="1200" i="1" dirty="0" smtClean="0"/>
              <a:t>of Endocrinology</a:t>
            </a:r>
            <a:r>
              <a:rPr lang="en-US" sz="1200" i="1" dirty="0"/>
              <a:t>. 2014;2014:7</a:t>
            </a:r>
            <a:r>
              <a:rPr lang="en-US" sz="1200" i="1" dirty="0" smtClean="0"/>
              <a:t>.</a:t>
            </a:r>
          </a:p>
        </p:txBody>
      </p:sp>
    </p:spTree>
    <p:extLst>
      <p:ext uri="{BB962C8B-B14F-4D97-AF65-F5344CB8AC3E}">
        <p14:creationId xmlns:p14="http://schemas.microsoft.com/office/powerpoint/2010/main" val="802692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ชื่อเรื่อง 1"/>
          <p:cNvSpPr>
            <a:spLocks noGrp="1"/>
          </p:cNvSpPr>
          <p:nvPr>
            <p:ph type="title"/>
          </p:nvPr>
        </p:nvSpPr>
        <p:spPr/>
        <p:txBody>
          <a:bodyPr/>
          <a:lstStyle/>
          <a:p>
            <a:pPr algn="ctr"/>
            <a:r>
              <a:rPr lang="en-US" altLang="th-TH" sz="4000" i="0" dirty="0" smtClean="0"/>
              <a:t>Adrenal</a:t>
            </a:r>
            <a:r>
              <a:rPr lang="en-US" altLang="th-TH" dirty="0" smtClean="0"/>
              <a:t> Tuberculosis</a:t>
            </a:r>
            <a:endParaRPr lang="th-TH" altLang="th-TH" dirty="0" smtClean="0"/>
          </a:p>
        </p:txBody>
      </p:sp>
      <p:sp>
        <p:nvSpPr>
          <p:cNvPr id="143363" name="ตัวแทนเนื้อหา 2"/>
          <p:cNvSpPr>
            <a:spLocks noGrp="1"/>
          </p:cNvSpPr>
          <p:nvPr>
            <p:ph idx="1"/>
          </p:nvPr>
        </p:nvSpPr>
        <p:spPr>
          <a:xfrm>
            <a:off x="755650" y="1644650"/>
            <a:ext cx="4680446" cy="4953000"/>
          </a:xfrm>
        </p:spPr>
        <p:txBody>
          <a:bodyPr/>
          <a:lstStyle/>
          <a:p>
            <a:pPr marL="0" indent="0">
              <a:buNone/>
            </a:pPr>
            <a:r>
              <a:rPr lang="en-US" altLang="th-TH" sz="2000" b="1" dirty="0" smtClean="0">
                <a:cs typeface="CordiaUPC" panose="020B0304020202020204" pitchFamily="34" charset="-34"/>
              </a:rPr>
              <a:t>CT scan</a:t>
            </a:r>
          </a:p>
          <a:p>
            <a:r>
              <a:rPr lang="en-US" altLang="th-TH" sz="2000" b="1" dirty="0" smtClean="0">
                <a:cs typeface="CordiaUPC" panose="020B0304020202020204" pitchFamily="34" charset="-34"/>
              </a:rPr>
              <a:t>Active or recent infection (&lt; 2 </a:t>
            </a:r>
            <a:r>
              <a:rPr lang="en-US" altLang="th-TH" sz="2000" b="1" dirty="0" err="1" smtClean="0">
                <a:cs typeface="CordiaUPC" panose="020B0304020202020204" pitchFamily="34" charset="-34"/>
              </a:rPr>
              <a:t>yr</a:t>
            </a:r>
            <a:r>
              <a:rPr lang="en-US" altLang="th-TH" sz="2000" b="1" dirty="0" smtClean="0">
                <a:cs typeface="CordiaUPC" panose="020B0304020202020204" pitchFamily="34" charset="-34"/>
              </a:rPr>
              <a:t>)</a:t>
            </a:r>
          </a:p>
          <a:p>
            <a:pPr lvl="1"/>
            <a:r>
              <a:rPr lang="en-US" altLang="th-TH" sz="2000" dirty="0" smtClean="0">
                <a:cs typeface="CordiaUPC" panose="020B0304020202020204" pitchFamily="34" charset="-34"/>
              </a:rPr>
              <a:t>Bilateral adrenal enlargement</a:t>
            </a:r>
          </a:p>
          <a:p>
            <a:pPr lvl="1"/>
            <a:r>
              <a:rPr lang="en-US" altLang="th-TH" sz="2000" dirty="0" smtClean="0">
                <a:cs typeface="CordiaUPC" panose="020B0304020202020204" pitchFamily="34" charset="-34"/>
              </a:rPr>
              <a:t>Small non-enhancing area – </a:t>
            </a:r>
            <a:r>
              <a:rPr lang="en-US" altLang="th-TH" sz="2000" dirty="0" err="1" smtClean="0">
                <a:cs typeface="CordiaUPC" panose="020B0304020202020204" pitchFamily="34" charset="-34"/>
              </a:rPr>
              <a:t>caseous</a:t>
            </a:r>
            <a:r>
              <a:rPr lang="en-US" altLang="th-TH" sz="2000" dirty="0" smtClean="0">
                <a:cs typeface="CordiaUPC" panose="020B0304020202020204" pitchFamily="34" charset="-34"/>
              </a:rPr>
              <a:t> necrosis</a:t>
            </a:r>
          </a:p>
          <a:p>
            <a:pPr marL="457200" lvl="1" indent="0">
              <a:buNone/>
            </a:pPr>
            <a:endParaRPr lang="en-US" altLang="th-TH" sz="2000" dirty="0" smtClean="0">
              <a:cs typeface="CordiaUPC" panose="020B0304020202020204" pitchFamily="34" charset="-34"/>
            </a:endParaRPr>
          </a:p>
          <a:p>
            <a:r>
              <a:rPr lang="en-US" altLang="th-TH" sz="2000" b="1" dirty="0" smtClean="0">
                <a:cs typeface="CordiaUPC" panose="020B0304020202020204" pitchFamily="34" charset="-34"/>
              </a:rPr>
              <a:t>Inactive or remote infection</a:t>
            </a:r>
          </a:p>
          <a:p>
            <a:pPr lvl="1"/>
            <a:r>
              <a:rPr lang="en-US" altLang="th-TH" sz="2000" dirty="0" smtClean="0">
                <a:cs typeface="CordiaUPC" panose="020B0304020202020204" pitchFamily="34" charset="-34"/>
              </a:rPr>
              <a:t>Calcified or atrophy adrenal glands</a:t>
            </a:r>
          </a:p>
          <a:p>
            <a:endParaRPr lang="th-TH" altLang="th-TH" sz="2000" dirty="0" smtClean="0"/>
          </a:p>
        </p:txBody>
      </p:sp>
      <p:sp>
        <p:nvSpPr>
          <p:cNvPr id="5" name="กล่องข้อความ 3"/>
          <p:cNvSpPr txBox="1"/>
          <p:nvPr/>
        </p:nvSpPr>
        <p:spPr>
          <a:xfrm>
            <a:off x="1611087" y="6396335"/>
            <a:ext cx="7466013" cy="461665"/>
          </a:xfrm>
          <a:prstGeom prst="rect">
            <a:avLst/>
          </a:prstGeom>
          <a:noFill/>
        </p:spPr>
        <p:txBody>
          <a:bodyPr wrap="square">
            <a:spAutoFit/>
          </a:bodyPr>
          <a:lstStyle/>
          <a:p>
            <a:pPr algn="r">
              <a:defRPr/>
            </a:pPr>
            <a:r>
              <a:rPr lang="en-US" sz="1200" i="1" dirty="0" smtClean="0"/>
              <a:t>F. </a:t>
            </a:r>
            <a:r>
              <a:rPr lang="en-US" sz="1200" i="1" dirty="0" err="1" smtClean="0"/>
              <a:t>Kelestimur</a:t>
            </a:r>
            <a:r>
              <a:rPr lang="en-US" sz="1200" i="1" dirty="0" smtClean="0"/>
              <a:t>. J </a:t>
            </a:r>
            <a:r>
              <a:rPr lang="en-US" sz="1200" i="1" dirty="0" err="1" smtClean="0"/>
              <a:t>Endocrinol</a:t>
            </a:r>
            <a:r>
              <a:rPr lang="en-US" sz="1200" i="1" dirty="0" smtClean="0"/>
              <a:t> Invest. 27: 380-386, 2004.</a:t>
            </a:r>
          </a:p>
          <a:p>
            <a:pPr algn="r">
              <a:defRPr/>
            </a:pPr>
            <a:r>
              <a:rPr lang="en-US" sz="1200" i="1" dirty="0" err="1"/>
              <a:t>Upadhyay</a:t>
            </a:r>
            <a:r>
              <a:rPr lang="en-US" sz="1200" i="1" dirty="0"/>
              <a:t> J, et al. International Journal of Endocrinology. 2014;2014:7</a:t>
            </a:r>
            <a:r>
              <a:rPr lang="en-US" sz="1200" i="1" dirty="0" smtClean="0"/>
              <a:t>.</a:t>
            </a:r>
            <a:endParaRPr lang="en-US" sz="1200" i="1" dirty="0"/>
          </a:p>
        </p:txBody>
      </p:sp>
      <p:pic>
        <p:nvPicPr>
          <p:cNvPr id="1026" name="Picture 2" descr="876037.fig.001"/>
          <p:cNvPicPr>
            <a:picLocks noChangeAspect="1" noChangeArrowheads="1"/>
          </p:cNvPicPr>
          <p:nvPr/>
        </p:nvPicPr>
        <p:blipFill rotWithShape="1">
          <a:blip r:embed="rId2">
            <a:extLst>
              <a:ext uri="{28A0092B-C50C-407E-A947-70E740481C1C}">
                <a14:useLocalDpi xmlns:a14="http://schemas.microsoft.com/office/drawing/2010/main" val="0"/>
              </a:ext>
            </a:extLst>
          </a:blip>
          <a:srcRect l="8048" t="14798" r="7100" b="14346"/>
          <a:stretch/>
        </p:blipFill>
        <p:spPr bwMode="auto">
          <a:xfrm>
            <a:off x="5791200" y="1412776"/>
            <a:ext cx="3020785" cy="25225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809093" y="4039720"/>
            <a:ext cx="3033487" cy="2330193"/>
          </a:xfrm>
          <a:prstGeom prst="rect">
            <a:avLst/>
          </a:prstGeom>
        </p:spPr>
      </p:pic>
    </p:spTree>
    <p:extLst>
      <p:ext uri="{BB962C8B-B14F-4D97-AF65-F5344CB8AC3E}">
        <p14:creationId xmlns:p14="http://schemas.microsoft.com/office/powerpoint/2010/main" val="3840167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ชื่อเรื่อง 1"/>
          <p:cNvSpPr>
            <a:spLocks noGrp="1"/>
          </p:cNvSpPr>
          <p:nvPr>
            <p:ph type="title"/>
          </p:nvPr>
        </p:nvSpPr>
        <p:spPr/>
        <p:txBody>
          <a:bodyPr/>
          <a:lstStyle/>
          <a:p>
            <a:pPr algn="ctr"/>
            <a:r>
              <a:rPr lang="en-US" altLang="th-TH" sz="4000" i="0" dirty="0" smtClean="0"/>
              <a:t>Adrenal Tuberculosis </a:t>
            </a:r>
            <a:endParaRPr lang="th-TH" altLang="th-TH" sz="4000" i="0" dirty="0" smtClean="0"/>
          </a:p>
        </p:txBody>
      </p:sp>
      <p:pic>
        <p:nvPicPr>
          <p:cNvPr id="146435" name="ตัวแทนเนื้อหา 3"/>
          <p:cNvPicPr>
            <a:picLocks noChangeAspect="1"/>
          </p:cNvPicPr>
          <p:nvPr/>
        </p:nvPicPr>
        <p:blipFill>
          <a:blip r:embed="rId2">
            <a:extLst>
              <a:ext uri="{28A0092B-C50C-407E-A947-70E740481C1C}">
                <a14:useLocalDpi xmlns:a14="http://schemas.microsoft.com/office/drawing/2010/main" val="0"/>
              </a:ext>
            </a:extLst>
          </a:blip>
          <a:srcRect l="7880" t="49828" r="51128" b="23183"/>
          <a:stretch>
            <a:fillRect/>
          </a:stretch>
        </p:blipFill>
        <p:spPr bwMode="auto">
          <a:xfrm>
            <a:off x="609600" y="1381125"/>
            <a:ext cx="3906838"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ตัวแทนเนื้อหา 4"/>
          <p:cNvPicPr>
            <a:picLocks noGrp="1" noChangeAspect="1"/>
          </p:cNvPicPr>
          <p:nvPr>
            <p:ph idx="1"/>
          </p:nvPr>
        </p:nvPicPr>
        <p:blipFill>
          <a:blip r:embed="rId3">
            <a:extLst>
              <a:ext uri="{28A0092B-C50C-407E-A947-70E740481C1C}">
                <a14:useLocalDpi xmlns:a14="http://schemas.microsoft.com/office/drawing/2010/main" val="0"/>
              </a:ext>
            </a:extLst>
          </a:blip>
          <a:srcRect l="50833" t="17500" r="9010" b="34583"/>
          <a:stretch>
            <a:fillRect/>
          </a:stretch>
        </p:blipFill>
        <p:spPr>
          <a:xfrm>
            <a:off x="5072063" y="1381125"/>
            <a:ext cx="2762250" cy="3295650"/>
          </a:xfrm>
        </p:spPr>
      </p:pic>
      <p:sp>
        <p:nvSpPr>
          <p:cNvPr id="6" name="กล่องข้อความ 5"/>
          <p:cNvSpPr txBox="1"/>
          <p:nvPr/>
        </p:nvSpPr>
        <p:spPr>
          <a:xfrm>
            <a:off x="5080000" y="4681538"/>
            <a:ext cx="2754313" cy="1446212"/>
          </a:xfrm>
          <a:prstGeom prst="rect">
            <a:avLst/>
          </a:prstGeom>
          <a:noFill/>
        </p:spPr>
        <p:txBody>
          <a:bodyPr>
            <a:spAutoFit/>
          </a:bodyPr>
          <a:lstStyle/>
          <a:p>
            <a:pPr>
              <a:defRPr/>
            </a:pPr>
            <a:r>
              <a:rPr lang="en-US" sz="1100" dirty="0">
                <a:latin typeface="+mn-lt"/>
                <a:cs typeface="Angsana New" charset="-34"/>
              </a:rPr>
              <a:t>Figure 8b shows bilateral atrophic adrenals with chunky calcification in this patient with features of adrenal insufficiency. In the course of adrenal granulomatous infections, the glands are initially enlarged and with progressive disease undergo atrophy and calcification. CT, computed tomography. </a:t>
            </a:r>
          </a:p>
          <a:p>
            <a:pPr>
              <a:defRPr/>
            </a:pPr>
            <a:endParaRPr lang="th-TH" sz="1100" dirty="0">
              <a:latin typeface="+mn-lt"/>
              <a:cs typeface="Angsana New" charset="-34"/>
            </a:endParaRPr>
          </a:p>
        </p:txBody>
      </p:sp>
      <p:sp>
        <p:nvSpPr>
          <p:cNvPr id="7" name="กล่องข้อความ 6"/>
          <p:cNvSpPr txBox="1"/>
          <p:nvPr/>
        </p:nvSpPr>
        <p:spPr>
          <a:xfrm>
            <a:off x="3505744" y="6483518"/>
            <a:ext cx="5181600" cy="584775"/>
          </a:xfrm>
          <a:prstGeom prst="rect">
            <a:avLst/>
          </a:prstGeom>
          <a:noFill/>
        </p:spPr>
        <p:txBody>
          <a:bodyPr>
            <a:spAutoFit/>
          </a:bodyPr>
          <a:lstStyle/>
          <a:p>
            <a:pPr>
              <a:defRPr/>
            </a:pPr>
            <a:r>
              <a:rPr lang="en-US" sz="1400" i="1" dirty="0" smtClean="0">
                <a:latin typeface="+mn-lt"/>
                <a:cs typeface="Angsana New" charset="-34"/>
              </a:rPr>
              <a:t>Journal </a:t>
            </a:r>
            <a:r>
              <a:rPr lang="en-US" sz="1400" i="1" dirty="0">
                <a:latin typeface="+mn-lt"/>
                <a:cs typeface="Angsana New" charset="-34"/>
              </a:rPr>
              <a:t>of Medical Imaging and Radiation Oncology </a:t>
            </a:r>
            <a:r>
              <a:rPr lang="en-US" sz="1400" b="1" dirty="0">
                <a:latin typeface="+mn-lt"/>
                <a:cs typeface="Angsana New" charset="-34"/>
              </a:rPr>
              <a:t>56 </a:t>
            </a:r>
            <a:r>
              <a:rPr lang="en-US" sz="1400" dirty="0">
                <a:latin typeface="+mn-lt"/>
                <a:cs typeface="Angsana New" charset="-34"/>
              </a:rPr>
              <a:t>(2012) </a:t>
            </a:r>
          </a:p>
          <a:p>
            <a:pPr>
              <a:defRPr/>
            </a:pPr>
            <a:endParaRPr lang="th-TH" dirty="0">
              <a:latin typeface="Arial" charset="0"/>
              <a:cs typeface="Angsana New" charset="-34"/>
            </a:endParaRPr>
          </a:p>
        </p:txBody>
      </p:sp>
      <p:sp>
        <p:nvSpPr>
          <p:cNvPr id="8" name="กล่องข้อความ 7"/>
          <p:cNvSpPr txBox="1"/>
          <p:nvPr/>
        </p:nvSpPr>
        <p:spPr>
          <a:xfrm>
            <a:off x="3505200" y="6176963"/>
            <a:ext cx="6705600" cy="307975"/>
          </a:xfrm>
          <a:prstGeom prst="rect">
            <a:avLst/>
          </a:prstGeom>
          <a:noFill/>
        </p:spPr>
        <p:txBody>
          <a:bodyPr>
            <a:spAutoFit/>
          </a:bodyPr>
          <a:lstStyle/>
          <a:p>
            <a:pPr>
              <a:defRPr/>
            </a:pPr>
            <a:r>
              <a:rPr lang="en-US" sz="1400" dirty="0">
                <a:latin typeface="+mn-lt"/>
                <a:cs typeface="Angsana New" charset="-34"/>
              </a:rPr>
              <a:t>International journal of endocrinology Volume 2014,Article ID 876037</a:t>
            </a:r>
            <a:endParaRPr lang="th-TH" sz="1400" dirty="0">
              <a:latin typeface="+mn-lt"/>
              <a:cs typeface="Angsana New" charset="-34"/>
            </a:endParaRPr>
          </a:p>
        </p:txBody>
      </p:sp>
    </p:spTree>
    <p:extLst>
      <p:ext uri="{BB962C8B-B14F-4D97-AF65-F5344CB8AC3E}">
        <p14:creationId xmlns:p14="http://schemas.microsoft.com/office/powerpoint/2010/main" val="2972116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ชื่อเรื่อง 1"/>
          <p:cNvSpPr>
            <a:spLocks noGrp="1"/>
          </p:cNvSpPr>
          <p:nvPr>
            <p:ph type="title"/>
          </p:nvPr>
        </p:nvSpPr>
        <p:spPr/>
        <p:txBody>
          <a:bodyPr/>
          <a:lstStyle/>
          <a:p>
            <a:pPr algn="ctr"/>
            <a:r>
              <a:rPr lang="en-US" altLang="th-TH" sz="4000" i="0" dirty="0" smtClean="0"/>
              <a:t>Adrenal Tuberculosis</a:t>
            </a:r>
            <a:endParaRPr lang="th-TH" altLang="th-TH" sz="4000" i="0" dirty="0" smtClean="0"/>
          </a:p>
        </p:txBody>
      </p:sp>
      <p:sp>
        <p:nvSpPr>
          <p:cNvPr id="143363" name="ตัวแทนเนื้อหา 2"/>
          <p:cNvSpPr>
            <a:spLocks noGrp="1"/>
          </p:cNvSpPr>
          <p:nvPr>
            <p:ph idx="1"/>
          </p:nvPr>
        </p:nvSpPr>
        <p:spPr>
          <a:xfrm>
            <a:off x="628650" y="1583332"/>
            <a:ext cx="7886700" cy="4351338"/>
          </a:xfrm>
        </p:spPr>
        <p:txBody>
          <a:bodyPr/>
          <a:lstStyle/>
          <a:p>
            <a:pPr marL="0" indent="0">
              <a:buNone/>
            </a:pPr>
            <a:r>
              <a:rPr lang="en-US" altLang="th-TH" sz="2000" b="1" dirty="0" smtClean="0">
                <a:cs typeface="CordiaUPC" panose="020B0304020202020204" pitchFamily="34" charset="-34"/>
              </a:rPr>
              <a:t>Diagnosis</a:t>
            </a:r>
          </a:p>
          <a:p>
            <a:r>
              <a:rPr lang="en-US" altLang="th-TH" sz="2000" b="1" dirty="0" smtClean="0">
                <a:cs typeface="CordiaUPC" panose="020B0304020202020204" pitchFamily="34" charset="-34"/>
              </a:rPr>
              <a:t>Adrenal biopsy</a:t>
            </a:r>
          </a:p>
          <a:p>
            <a:pPr lvl="1"/>
            <a:r>
              <a:rPr lang="en-US" altLang="th-TH" sz="2000" b="1" dirty="0" smtClean="0">
                <a:cs typeface="CordiaUPC" panose="020B0304020202020204" pitchFamily="34" charset="-34"/>
              </a:rPr>
              <a:t>Not necessary </a:t>
            </a:r>
            <a:r>
              <a:rPr lang="en-US" altLang="th-TH" sz="2000" dirty="0" smtClean="0">
                <a:cs typeface="CordiaUPC" panose="020B0304020202020204" pitchFamily="34" charset="-34"/>
              </a:rPr>
              <a:t>for patients with primary AI with bilateral adrenal enlargement with proven extra-adrenal tuberculosis</a:t>
            </a:r>
          </a:p>
          <a:p>
            <a:pPr lvl="1"/>
            <a:r>
              <a:rPr lang="en-US" altLang="th-TH" sz="2000" b="1" dirty="0" smtClean="0">
                <a:cs typeface="CordiaUPC" panose="020B0304020202020204" pitchFamily="34" charset="-34"/>
              </a:rPr>
              <a:t>Histopathology: </a:t>
            </a:r>
            <a:r>
              <a:rPr lang="en-US" altLang="th-TH" sz="2000" dirty="0" smtClean="0">
                <a:cs typeface="CordiaUPC" panose="020B0304020202020204" pitchFamily="34" charset="-34"/>
              </a:rPr>
              <a:t>necrotizing granuloma composed of multinucleated giant cells and epithelioid </a:t>
            </a:r>
            <a:r>
              <a:rPr lang="en-US" altLang="th-TH" sz="2000" dirty="0" err="1" smtClean="0">
                <a:cs typeface="CordiaUPC" panose="020B0304020202020204" pitchFamily="34" charset="-34"/>
              </a:rPr>
              <a:t>histiocytes</a:t>
            </a:r>
            <a:endParaRPr lang="en-US" altLang="th-TH" sz="2000" dirty="0" smtClean="0">
              <a:cs typeface="CordiaUPC" panose="020B0304020202020204" pitchFamily="34" charset="-34"/>
            </a:endParaRPr>
          </a:p>
          <a:p>
            <a:endParaRPr lang="th-TH" altLang="th-TH" sz="2000" dirty="0" smtClean="0"/>
          </a:p>
        </p:txBody>
      </p:sp>
      <p:sp>
        <p:nvSpPr>
          <p:cNvPr id="5" name="กล่องข้อความ 3"/>
          <p:cNvSpPr txBox="1"/>
          <p:nvPr/>
        </p:nvSpPr>
        <p:spPr>
          <a:xfrm>
            <a:off x="1611087" y="6396335"/>
            <a:ext cx="7466013" cy="461665"/>
          </a:xfrm>
          <a:prstGeom prst="rect">
            <a:avLst/>
          </a:prstGeom>
          <a:noFill/>
        </p:spPr>
        <p:txBody>
          <a:bodyPr wrap="square">
            <a:spAutoFit/>
          </a:bodyPr>
          <a:lstStyle/>
          <a:p>
            <a:pPr algn="r">
              <a:defRPr/>
            </a:pPr>
            <a:r>
              <a:rPr lang="en-US" sz="1200" i="1" dirty="0"/>
              <a:t>SQU Med J, </a:t>
            </a:r>
            <a:r>
              <a:rPr lang="en-US" sz="1200" i="1" dirty="0" smtClean="0"/>
              <a:t>2009; Vol. 9, </a:t>
            </a:r>
            <a:r>
              <a:rPr lang="en-US" sz="1200" i="1" dirty="0" err="1" smtClean="0"/>
              <a:t>Iss</a:t>
            </a:r>
            <a:r>
              <a:rPr lang="en-US" sz="1200" i="1" dirty="0" smtClean="0"/>
              <a:t>. </a:t>
            </a:r>
            <a:r>
              <a:rPr lang="en-US" sz="1200" i="1" dirty="0"/>
              <a:t>3, pp. </a:t>
            </a:r>
            <a:r>
              <a:rPr lang="en-US" sz="1200" i="1" dirty="0" smtClean="0"/>
              <a:t>324-327.</a:t>
            </a:r>
          </a:p>
          <a:p>
            <a:pPr algn="r">
              <a:defRPr/>
            </a:pPr>
            <a:r>
              <a:rPr lang="en-US" sz="1200" i="1" dirty="0" err="1" smtClean="0"/>
              <a:t>Upadhyay</a:t>
            </a:r>
            <a:r>
              <a:rPr lang="en-US" sz="1200" i="1" dirty="0" smtClean="0"/>
              <a:t> </a:t>
            </a:r>
            <a:r>
              <a:rPr lang="en-US" sz="1200" i="1" dirty="0"/>
              <a:t>J, et al. International Journal of Endocrinology. 2014;2014:7</a:t>
            </a:r>
            <a:r>
              <a:rPr lang="en-US" sz="1200" i="1" dirty="0" smtClean="0"/>
              <a:t>.</a:t>
            </a:r>
            <a:endParaRPr lang="en-US" sz="1200" i="1" dirty="0"/>
          </a:p>
        </p:txBody>
      </p:sp>
      <p:pic>
        <p:nvPicPr>
          <p:cNvPr id="3" name="Picture 2"/>
          <p:cNvPicPr>
            <a:picLocks noChangeAspect="1"/>
          </p:cNvPicPr>
          <p:nvPr/>
        </p:nvPicPr>
        <p:blipFill>
          <a:blip r:embed="rId3"/>
          <a:stretch>
            <a:fillRect/>
          </a:stretch>
        </p:blipFill>
        <p:spPr>
          <a:xfrm>
            <a:off x="1331640" y="3789040"/>
            <a:ext cx="6696744" cy="2520325"/>
          </a:xfrm>
          <a:prstGeom prst="rect">
            <a:avLst/>
          </a:prstGeom>
        </p:spPr>
      </p:pic>
    </p:spTree>
    <p:extLst>
      <p:ext uri="{BB962C8B-B14F-4D97-AF65-F5344CB8AC3E}">
        <p14:creationId xmlns:p14="http://schemas.microsoft.com/office/powerpoint/2010/main" val="1848224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ชื่อเรื่อง 1"/>
          <p:cNvSpPr>
            <a:spLocks noGrp="1"/>
          </p:cNvSpPr>
          <p:nvPr>
            <p:ph type="title"/>
          </p:nvPr>
        </p:nvSpPr>
        <p:spPr/>
        <p:txBody>
          <a:bodyPr/>
          <a:lstStyle/>
          <a:p>
            <a:pPr algn="ctr"/>
            <a:r>
              <a:rPr lang="en-US" altLang="th-TH" sz="4000" i="0" dirty="0" smtClean="0"/>
              <a:t>Adrenal Tuberculosis</a:t>
            </a:r>
            <a:endParaRPr lang="th-TH" altLang="th-TH" sz="4000" i="0" dirty="0" smtClean="0"/>
          </a:p>
        </p:txBody>
      </p:sp>
      <p:sp>
        <p:nvSpPr>
          <p:cNvPr id="143363" name="ตัวแทนเนื้อหา 2"/>
          <p:cNvSpPr>
            <a:spLocks noGrp="1"/>
          </p:cNvSpPr>
          <p:nvPr>
            <p:ph idx="1"/>
          </p:nvPr>
        </p:nvSpPr>
        <p:spPr>
          <a:xfrm>
            <a:off x="628650" y="1583332"/>
            <a:ext cx="7802234" cy="4351338"/>
          </a:xfrm>
        </p:spPr>
        <p:txBody>
          <a:bodyPr>
            <a:noAutofit/>
          </a:bodyPr>
          <a:lstStyle/>
          <a:p>
            <a:pPr marL="0" indent="0">
              <a:buNone/>
            </a:pPr>
            <a:r>
              <a:rPr lang="en-US" altLang="th-TH" sz="2000" b="1" dirty="0">
                <a:cs typeface="CordiaUPC" panose="020B0304020202020204" pitchFamily="34" charset="-34"/>
              </a:rPr>
              <a:t>ATS/CDC/IDSA </a:t>
            </a:r>
            <a:r>
              <a:rPr lang="en-US" altLang="th-TH" sz="2000" b="1" dirty="0" smtClean="0">
                <a:cs typeface="CordiaUPC" panose="020B0304020202020204" pitchFamily="34" charset="-34"/>
              </a:rPr>
              <a:t>Guidelines </a:t>
            </a:r>
            <a:r>
              <a:rPr lang="en-US" altLang="th-TH" sz="2000" b="1" dirty="0">
                <a:cs typeface="CordiaUPC" panose="020B0304020202020204" pitchFamily="34" charset="-34"/>
              </a:rPr>
              <a:t>for Drug-Susceptible </a:t>
            </a:r>
            <a:r>
              <a:rPr lang="en-US" altLang="th-TH" sz="2000" b="1" dirty="0" smtClean="0">
                <a:cs typeface="CordiaUPC" panose="020B0304020202020204" pitchFamily="34" charset="-34"/>
              </a:rPr>
              <a:t>TB 2016</a:t>
            </a:r>
            <a:r>
              <a:rPr lang="en-US" altLang="th-TH" sz="2000" b="1" baseline="30000" dirty="0" smtClean="0">
                <a:cs typeface="CordiaUPC" panose="020B0304020202020204" pitchFamily="34" charset="-34"/>
              </a:rPr>
              <a:t>1</a:t>
            </a:r>
          </a:p>
          <a:p>
            <a:pPr marL="0" indent="0">
              <a:buNone/>
            </a:pPr>
            <a:endParaRPr lang="en-US" altLang="th-TH" sz="2000" b="1" baseline="30000" dirty="0" smtClean="0">
              <a:cs typeface="CordiaUPC" panose="020B0304020202020204" pitchFamily="34" charset="-34"/>
            </a:endParaRPr>
          </a:p>
          <a:p>
            <a:r>
              <a:rPr lang="en-US" altLang="th-TH" sz="2000" b="1" dirty="0" smtClean="0">
                <a:cs typeface="CordiaUPC" panose="020B0304020202020204" pitchFamily="34" charset="-34"/>
              </a:rPr>
              <a:t>Disseminated tuberculosis</a:t>
            </a:r>
          </a:p>
          <a:p>
            <a:pPr lvl="1"/>
            <a:r>
              <a:rPr lang="en-US" altLang="th-TH" sz="2000" dirty="0" smtClean="0">
                <a:cs typeface="CordiaUPC" panose="020B0304020202020204" pitchFamily="34" charset="-34"/>
              </a:rPr>
              <a:t>A standard </a:t>
            </a:r>
            <a:r>
              <a:rPr lang="en-US" altLang="th-TH" sz="2000" dirty="0">
                <a:cs typeface="CordiaUPC" panose="020B0304020202020204" pitchFamily="34" charset="-34"/>
              </a:rPr>
              <a:t>daily 6-month </a:t>
            </a:r>
            <a:r>
              <a:rPr lang="en-US" altLang="th-TH" sz="2000" dirty="0" smtClean="0">
                <a:cs typeface="CordiaUPC" panose="020B0304020202020204" pitchFamily="34" charset="-34"/>
              </a:rPr>
              <a:t>regimen is </a:t>
            </a:r>
            <a:r>
              <a:rPr lang="en-US" altLang="th-TH" sz="2000" dirty="0">
                <a:cs typeface="CordiaUPC" panose="020B0304020202020204" pitchFamily="34" charset="-34"/>
              </a:rPr>
              <a:t>adequate for tuberculosis at multiple </a:t>
            </a:r>
            <a:r>
              <a:rPr lang="en-US" altLang="th-TH" sz="2000" dirty="0" smtClean="0">
                <a:cs typeface="CordiaUPC" panose="020B0304020202020204" pitchFamily="34" charset="-34"/>
              </a:rPr>
              <a:t>sites. (expert opinion)</a:t>
            </a:r>
          </a:p>
          <a:p>
            <a:pPr lvl="1"/>
            <a:r>
              <a:rPr lang="en-US" altLang="th-TH" sz="2000" b="1" dirty="0" smtClean="0">
                <a:cs typeface="CordiaUPC" panose="020B0304020202020204" pitchFamily="34" charset="-34"/>
              </a:rPr>
              <a:t>Concurrent corticosteroid therapy </a:t>
            </a:r>
            <a:r>
              <a:rPr lang="en-US" altLang="th-TH" sz="2000" dirty="0">
                <a:cs typeface="CordiaUPC" panose="020B0304020202020204" pitchFamily="34" charset="-34"/>
              </a:rPr>
              <a:t>is indicated for </a:t>
            </a:r>
          </a:p>
          <a:p>
            <a:pPr lvl="2"/>
            <a:r>
              <a:rPr lang="en-US" altLang="th-TH" sz="2000" dirty="0" smtClean="0">
                <a:cs typeface="CordiaUPC" panose="020B0304020202020204" pitchFamily="34" charset="-34"/>
              </a:rPr>
              <a:t>Severe respiratory failure</a:t>
            </a:r>
          </a:p>
          <a:p>
            <a:pPr lvl="2"/>
            <a:r>
              <a:rPr lang="en-US" altLang="th-TH" sz="2000" dirty="0" smtClean="0">
                <a:cs typeface="CordiaUPC" panose="020B0304020202020204" pitchFamily="34" charset="-34"/>
              </a:rPr>
              <a:t>Adrenal insufficiency</a:t>
            </a:r>
          </a:p>
          <a:p>
            <a:pPr lvl="2"/>
            <a:endParaRPr lang="en-US" altLang="th-TH" sz="2000" b="1" dirty="0" smtClean="0">
              <a:cs typeface="CordiaUPC" panose="020B0304020202020204" pitchFamily="34" charset="-34"/>
            </a:endParaRPr>
          </a:p>
          <a:p>
            <a:r>
              <a:rPr lang="en-US" altLang="th-TH" sz="2000" b="1" dirty="0" smtClean="0">
                <a:cs typeface="CordiaUPC" panose="020B0304020202020204" pitchFamily="34" charset="-34"/>
              </a:rPr>
              <a:t>Glucocorticoid (and mineralocorticoids) replacement</a:t>
            </a:r>
            <a:r>
              <a:rPr lang="en-US" altLang="th-TH" sz="2000" b="1" baseline="30000" dirty="0" smtClean="0">
                <a:cs typeface="CordiaUPC" panose="020B0304020202020204" pitchFamily="34" charset="-34"/>
              </a:rPr>
              <a:t>2</a:t>
            </a:r>
            <a:endParaRPr lang="en-US" altLang="th-TH" sz="2000" b="1" baseline="30000" dirty="0">
              <a:cs typeface="CordiaUPC" panose="020B0304020202020204" pitchFamily="34" charset="-34"/>
            </a:endParaRPr>
          </a:p>
          <a:p>
            <a:r>
              <a:rPr lang="en-US" altLang="th-TH" sz="2000" dirty="0" smtClean="0">
                <a:cs typeface="CordiaUPC" panose="020B0304020202020204" pitchFamily="34" charset="-34"/>
              </a:rPr>
              <a:t>In overt AI, anti-tuberculosis treatment </a:t>
            </a:r>
            <a:r>
              <a:rPr lang="en-US" altLang="th-TH" sz="2000" b="1" dirty="0" smtClean="0">
                <a:cs typeface="CordiaUPC" panose="020B0304020202020204" pitchFamily="34" charset="-34"/>
              </a:rPr>
              <a:t>does not </a:t>
            </a:r>
            <a:r>
              <a:rPr lang="en-US" altLang="th-TH" sz="2000" dirty="0" smtClean="0">
                <a:cs typeface="CordiaUPC" panose="020B0304020202020204" pitchFamily="34" charset="-34"/>
              </a:rPr>
              <a:t>appear to restore adrenal function.</a:t>
            </a:r>
            <a:r>
              <a:rPr lang="en-US" altLang="th-TH" sz="2000" baseline="30000" dirty="0" smtClean="0">
                <a:cs typeface="CordiaUPC" panose="020B0304020202020204" pitchFamily="34" charset="-34"/>
              </a:rPr>
              <a:t>2</a:t>
            </a:r>
            <a:endParaRPr lang="th-TH" altLang="th-TH" sz="2000" baseline="30000" dirty="0" smtClean="0">
              <a:cs typeface="CordiaUPC" panose="020B0304020202020204" pitchFamily="34" charset="-34"/>
            </a:endParaRPr>
          </a:p>
        </p:txBody>
      </p:sp>
      <p:sp>
        <p:nvSpPr>
          <p:cNvPr id="5" name="กล่องข้อความ 3"/>
          <p:cNvSpPr txBox="1"/>
          <p:nvPr/>
        </p:nvSpPr>
        <p:spPr>
          <a:xfrm>
            <a:off x="1605336" y="6436592"/>
            <a:ext cx="7466013" cy="461665"/>
          </a:xfrm>
          <a:prstGeom prst="rect">
            <a:avLst/>
          </a:prstGeom>
          <a:noFill/>
        </p:spPr>
        <p:txBody>
          <a:bodyPr wrap="square">
            <a:spAutoFit/>
          </a:bodyPr>
          <a:lstStyle/>
          <a:p>
            <a:pPr algn="r">
              <a:defRPr/>
            </a:pPr>
            <a:r>
              <a:rPr lang="en-US" sz="1200" i="1" dirty="0" smtClean="0"/>
              <a:t>1. </a:t>
            </a:r>
            <a:r>
              <a:rPr lang="en-US" sz="1200" i="1" dirty="0" err="1" smtClean="0"/>
              <a:t>Nahid</a:t>
            </a:r>
            <a:r>
              <a:rPr lang="en-US" sz="1200" i="1" dirty="0" smtClean="0"/>
              <a:t> P, et al. Clinical </a:t>
            </a:r>
            <a:r>
              <a:rPr lang="en-US" sz="1200" i="1" dirty="0"/>
              <a:t>infectious </a:t>
            </a:r>
            <a:r>
              <a:rPr lang="en-US" sz="1200" i="1" dirty="0" smtClean="0"/>
              <a:t>disease. </a:t>
            </a:r>
            <a:r>
              <a:rPr lang="en-US" sz="1200" i="1" dirty="0"/>
              <a:t>2016;63(7):e147-e95</a:t>
            </a:r>
            <a:r>
              <a:rPr lang="en-US" sz="1200" i="1" dirty="0" smtClean="0"/>
              <a:t>.</a:t>
            </a:r>
          </a:p>
          <a:p>
            <a:pPr algn="r">
              <a:defRPr/>
            </a:pPr>
            <a:r>
              <a:rPr lang="en-US" sz="1200" i="1" dirty="0" smtClean="0"/>
              <a:t>2. </a:t>
            </a:r>
            <a:r>
              <a:rPr lang="en-US" sz="1200" i="1" dirty="0" err="1" smtClean="0"/>
              <a:t>Upadhyay</a:t>
            </a:r>
            <a:r>
              <a:rPr lang="en-US" sz="1200" i="1" dirty="0" smtClean="0"/>
              <a:t> </a:t>
            </a:r>
            <a:r>
              <a:rPr lang="en-US" sz="1200" i="1" dirty="0"/>
              <a:t>J, et al. International Journal of Endocrinology. 2014;2014:7</a:t>
            </a:r>
            <a:r>
              <a:rPr lang="en-US" sz="1200" i="1" dirty="0" smtClean="0"/>
              <a:t>.</a:t>
            </a:r>
            <a:endParaRPr lang="en-US" sz="1200" i="1" dirty="0"/>
          </a:p>
        </p:txBody>
      </p:sp>
    </p:spTree>
    <p:extLst>
      <p:ext uri="{BB962C8B-B14F-4D97-AF65-F5344CB8AC3E}">
        <p14:creationId xmlns:p14="http://schemas.microsoft.com/office/powerpoint/2010/main" val="1097540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ชื่อเรื่อง 1"/>
          <p:cNvSpPr>
            <a:spLocks noGrp="1"/>
          </p:cNvSpPr>
          <p:nvPr>
            <p:ph type="title"/>
          </p:nvPr>
        </p:nvSpPr>
        <p:spPr/>
        <p:txBody>
          <a:bodyPr/>
          <a:lstStyle/>
          <a:p>
            <a:pPr algn="ctr"/>
            <a:r>
              <a:rPr lang="en-US" altLang="th-TH" sz="4000" i="0" dirty="0" smtClean="0"/>
              <a:t>Adrenal </a:t>
            </a:r>
            <a:r>
              <a:rPr lang="en-US" altLang="th-TH" sz="4000" i="0" dirty="0" err="1" smtClean="0"/>
              <a:t>Histoplasmosis</a:t>
            </a:r>
            <a:endParaRPr lang="th-TH" altLang="th-TH" sz="4000" i="0" dirty="0" smtClean="0"/>
          </a:p>
        </p:txBody>
      </p:sp>
      <p:sp>
        <p:nvSpPr>
          <p:cNvPr id="123907" name="ตัวแทนเนื้อหา 2"/>
          <p:cNvSpPr>
            <a:spLocks noGrp="1"/>
          </p:cNvSpPr>
          <p:nvPr>
            <p:ph idx="1"/>
          </p:nvPr>
        </p:nvSpPr>
        <p:spPr>
          <a:xfrm>
            <a:off x="628650" y="1825624"/>
            <a:ext cx="7886700" cy="4695945"/>
          </a:xfrm>
        </p:spPr>
        <p:txBody>
          <a:bodyPr>
            <a:normAutofit/>
          </a:bodyPr>
          <a:lstStyle/>
          <a:p>
            <a:r>
              <a:rPr lang="en-US" altLang="th-TH" sz="2400" b="1" dirty="0" smtClean="0">
                <a:cs typeface="CordiaUPC" panose="020B0304020202020204" pitchFamily="34" charset="-34"/>
              </a:rPr>
              <a:t>Organism: </a:t>
            </a:r>
            <a:r>
              <a:rPr lang="en-US" altLang="th-TH" sz="2400" i="1" dirty="0" err="1" smtClean="0">
                <a:cs typeface="CordiaUPC" panose="020B0304020202020204" pitchFamily="34" charset="-34"/>
              </a:rPr>
              <a:t>Histoplasma</a:t>
            </a:r>
            <a:r>
              <a:rPr lang="en-US" altLang="th-TH" sz="2400" i="1" dirty="0" smtClean="0">
                <a:cs typeface="CordiaUPC" panose="020B0304020202020204" pitchFamily="34" charset="-34"/>
              </a:rPr>
              <a:t> </a:t>
            </a:r>
            <a:r>
              <a:rPr lang="en-US" altLang="th-TH" sz="2400" i="1" dirty="0" err="1" smtClean="0">
                <a:cs typeface="CordiaUPC" panose="020B0304020202020204" pitchFamily="34" charset="-34"/>
              </a:rPr>
              <a:t>capsulatum</a:t>
            </a:r>
            <a:r>
              <a:rPr lang="en-US" altLang="th-TH" sz="2400" dirty="0" smtClean="0">
                <a:cs typeface="CordiaUPC" panose="020B0304020202020204" pitchFamily="34" charset="-34"/>
              </a:rPr>
              <a:t> </a:t>
            </a:r>
          </a:p>
          <a:p>
            <a:r>
              <a:rPr lang="en-US" altLang="th-TH" sz="2400" dirty="0" smtClean="0">
                <a:cs typeface="CordiaUPC" panose="020B0304020202020204" pitchFamily="34" charset="-34"/>
              </a:rPr>
              <a:t>Most common fungal infection involving adrenal glands</a:t>
            </a:r>
          </a:p>
          <a:p>
            <a:r>
              <a:rPr lang="en-US" altLang="th-TH" sz="2400" dirty="0" smtClean="0">
                <a:cs typeface="CordiaUPC" panose="020B0304020202020204" pitchFamily="34" charset="-34"/>
              </a:rPr>
              <a:t>More prevalent in immunocompromised patients</a:t>
            </a:r>
          </a:p>
          <a:p>
            <a:pPr lvl="1"/>
            <a:r>
              <a:rPr lang="en-US" altLang="th-TH" dirty="0" smtClean="0">
                <a:cs typeface="CordiaUPC" panose="020B0304020202020204" pitchFamily="34" charset="-34"/>
              </a:rPr>
              <a:t>AIDS</a:t>
            </a:r>
          </a:p>
          <a:p>
            <a:pPr lvl="1"/>
            <a:r>
              <a:rPr lang="en-US" altLang="th-TH" dirty="0" smtClean="0">
                <a:cs typeface="CordiaUPC" panose="020B0304020202020204" pitchFamily="34" charset="-34"/>
              </a:rPr>
              <a:t>Transplant recipients</a:t>
            </a:r>
          </a:p>
          <a:p>
            <a:pPr lvl="1"/>
            <a:r>
              <a:rPr lang="en-US" altLang="th-TH" dirty="0" smtClean="0">
                <a:cs typeface="CordiaUPC" panose="020B0304020202020204" pitchFamily="34" charset="-34"/>
              </a:rPr>
              <a:t>Hematologic malignancies</a:t>
            </a:r>
          </a:p>
          <a:p>
            <a:pPr lvl="1"/>
            <a:r>
              <a:rPr lang="en-US" altLang="th-TH" dirty="0" smtClean="0">
                <a:cs typeface="CordiaUPC" panose="020B0304020202020204" pitchFamily="34" charset="-34"/>
              </a:rPr>
              <a:t>Patients on corticosteroids</a:t>
            </a:r>
          </a:p>
          <a:p>
            <a:r>
              <a:rPr lang="en-US" altLang="th-TH" sz="2400" dirty="0" smtClean="0">
                <a:cs typeface="CordiaUPC" panose="020B0304020202020204" pitchFamily="34" charset="-34"/>
              </a:rPr>
              <a:t>0.65% of systemic mycosis among non-AIDS patients</a:t>
            </a:r>
          </a:p>
          <a:p>
            <a:endParaRPr lang="en-US" altLang="th-TH" dirty="0" smtClean="0">
              <a:cs typeface="CordiaUPC" panose="020B0304020202020204" pitchFamily="34" charset="-34"/>
            </a:endParaRPr>
          </a:p>
        </p:txBody>
      </p:sp>
      <p:sp>
        <p:nvSpPr>
          <p:cNvPr id="6" name="กล่องข้อความ 5"/>
          <p:cNvSpPr txBox="1"/>
          <p:nvPr/>
        </p:nvSpPr>
        <p:spPr>
          <a:xfrm>
            <a:off x="1518249" y="6581001"/>
            <a:ext cx="7625751" cy="276999"/>
          </a:xfrm>
          <a:prstGeom prst="rect">
            <a:avLst/>
          </a:prstGeom>
          <a:noFill/>
        </p:spPr>
        <p:txBody>
          <a:bodyPr wrap="square">
            <a:spAutoFit/>
          </a:bodyPr>
          <a:lstStyle/>
          <a:p>
            <a:pPr algn="r">
              <a:defRPr/>
            </a:pPr>
            <a:r>
              <a:rPr lang="en-US" sz="1200" i="1" dirty="0" err="1"/>
              <a:t>Larbcharoensub</a:t>
            </a:r>
            <a:r>
              <a:rPr lang="en-US" sz="1200" i="1" dirty="0"/>
              <a:t> </a:t>
            </a:r>
            <a:r>
              <a:rPr lang="en-US" sz="1200" i="1" dirty="0" smtClean="0"/>
              <a:t>N, </a:t>
            </a:r>
            <a:r>
              <a:rPr lang="en-US" sz="1200" i="1" dirty="0"/>
              <a:t>et al. Southeast Asian J Trop Med Public </a:t>
            </a:r>
            <a:r>
              <a:rPr lang="en-US" sz="1200" i="1" dirty="0" smtClean="0"/>
              <a:t>Health. </a:t>
            </a:r>
            <a:r>
              <a:rPr lang="en-US" sz="1200" i="1" dirty="0"/>
              <a:t>2011;42(4):920-5.</a:t>
            </a:r>
            <a:endParaRPr lang="th-TH" sz="1200" i="1" dirty="0">
              <a:cs typeface="Angsana New" charset="-34"/>
            </a:endParaRPr>
          </a:p>
        </p:txBody>
      </p:sp>
    </p:spTree>
    <p:extLst>
      <p:ext uri="{BB962C8B-B14F-4D97-AF65-F5344CB8AC3E}">
        <p14:creationId xmlns:p14="http://schemas.microsoft.com/office/powerpoint/2010/main" val="659777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ชื่อเรื่อง 1"/>
          <p:cNvSpPr>
            <a:spLocks noGrp="1"/>
          </p:cNvSpPr>
          <p:nvPr>
            <p:ph type="title"/>
          </p:nvPr>
        </p:nvSpPr>
        <p:spPr/>
        <p:txBody>
          <a:bodyPr/>
          <a:lstStyle/>
          <a:p>
            <a:pPr algn="ctr"/>
            <a:r>
              <a:rPr lang="en-US" altLang="th-TH" sz="4000" i="0" dirty="0" smtClean="0"/>
              <a:t>Adrenal Tuberculosis</a:t>
            </a:r>
            <a:endParaRPr lang="th-TH" altLang="th-TH" sz="4000" i="0" dirty="0" smtClean="0"/>
          </a:p>
        </p:txBody>
      </p:sp>
      <p:sp>
        <p:nvSpPr>
          <p:cNvPr id="143363" name="ตัวแทนเนื้อหา 2"/>
          <p:cNvSpPr>
            <a:spLocks noGrp="1"/>
          </p:cNvSpPr>
          <p:nvPr>
            <p:ph idx="1"/>
          </p:nvPr>
        </p:nvSpPr>
        <p:spPr>
          <a:xfrm>
            <a:off x="628650" y="1583332"/>
            <a:ext cx="7802234" cy="4351338"/>
          </a:xfrm>
        </p:spPr>
        <p:txBody>
          <a:bodyPr/>
          <a:lstStyle/>
          <a:p>
            <a:pPr marL="0" indent="0">
              <a:buNone/>
            </a:pPr>
            <a:r>
              <a:rPr lang="en-US" altLang="th-TH" sz="2400" b="1" dirty="0" smtClean="0">
                <a:cs typeface="CordiaUPC" panose="020B0304020202020204" pitchFamily="34" charset="-34"/>
              </a:rPr>
              <a:t>Rifampicin and adrenal insufficiency</a:t>
            </a:r>
          </a:p>
          <a:p>
            <a:r>
              <a:rPr lang="en-US" altLang="th-TH" sz="2400" dirty="0" smtClean="0">
                <a:cs typeface="CordiaUPC" panose="020B0304020202020204" pitchFamily="34" charset="-34"/>
              </a:rPr>
              <a:t>Rifampicin is a potent inducer of the cytochrome P450IIIA enzyme.</a:t>
            </a:r>
          </a:p>
          <a:p>
            <a:r>
              <a:rPr lang="en-US" altLang="th-TH" sz="2400" dirty="0" smtClean="0">
                <a:cs typeface="CordiaUPC" panose="020B0304020202020204" pitchFamily="34" charset="-34"/>
              </a:rPr>
              <a:t>Cytochrome P450IIIA enzyme has 6</a:t>
            </a:r>
            <a:r>
              <a:rPr lang="el-GR" altLang="th-TH" sz="2400" dirty="0" smtClean="0">
                <a:cs typeface="CordiaUPC" panose="020B0304020202020204" pitchFamily="34" charset="-34"/>
              </a:rPr>
              <a:t>β</a:t>
            </a:r>
            <a:r>
              <a:rPr lang="en-US" altLang="th-TH" sz="2400" dirty="0" smtClean="0">
                <a:cs typeface="CordiaUPC" panose="020B0304020202020204" pitchFamily="34" charset="-34"/>
              </a:rPr>
              <a:t>-hydroxylase activity.</a:t>
            </a:r>
            <a:endParaRPr lang="th-TH" altLang="th-TH" sz="2400" dirty="0" smtClean="0">
              <a:cs typeface="CordiaUPC" panose="020B0304020202020204" pitchFamily="34" charset="-34"/>
            </a:endParaRPr>
          </a:p>
        </p:txBody>
      </p:sp>
      <p:sp>
        <p:nvSpPr>
          <p:cNvPr id="5" name="กล่องข้อความ 3"/>
          <p:cNvSpPr txBox="1"/>
          <p:nvPr/>
        </p:nvSpPr>
        <p:spPr>
          <a:xfrm>
            <a:off x="1605336" y="6534358"/>
            <a:ext cx="7466013" cy="276999"/>
          </a:xfrm>
          <a:prstGeom prst="rect">
            <a:avLst/>
          </a:prstGeom>
          <a:noFill/>
        </p:spPr>
        <p:txBody>
          <a:bodyPr wrap="square">
            <a:spAutoFit/>
          </a:bodyPr>
          <a:lstStyle/>
          <a:p>
            <a:pPr algn="r">
              <a:defRPr/>
            </a:pPr>
            <a:r>
              <a:rPr lang="en-US" sz="1200" i="1" dirty="0"/>
              <a:t>Denny N, et al. BMJ Case Rep 2016. </a:t>
            </a:r>
          </a:p>
        </p:txBody>
      </p:sp>
    </p:spTree>
    <p:extLst>
      <p:ext uri="{BB962C8B-B14F-4D97-AF65-F5344CB8AC3E}">
        <p14:creationId xmlns:p14="http://schemas.microsoft.com/office/powerpoint/2010/main" val="197103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9625" y="165182"/>
            <a:ext cx="6861624" cy="6334912"/>
          </a:xfrm>
          <a:prstGeom prst="rect">
            <a:avLst/>
          </a:prstGeom>
        </p:spPr>
      </p:pic>
      <p:sp>
        <p:nvSpPr>
          <p:cNvPr id="5" name="Down Arrow 4"/>
          <p:cNvSpPr/>
          <p:nvPr/>
        </p:nvSpPr>
        <p:spPr>
          <a:xfrm rot="10800000">
            <a:off x="7433186" y="2572118"/>
            <a:ext cx="283169" cy="57223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616186" y="2489528"/>
            <a:ext cx="873104" cy="36870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กล่องข้อความ 3"/>
          <p:cNvSpPr txBox="1"/>
          <p:nvPr/>
        </p:nvSpPr>
        <p:spPr>
          <a:xfrm>
            <a:off x="1605336" y="6574107"/>
            <a:ext cx="7466013" cy="276999"/>
          </a:xfrm>
          <a:prstGeom prst="rect">
            <a:avLst/>
          </a:prstGeom>
          <a:noFill/>
        </p:spPr>
        <p:txBody>
          <a:bodyPr wrap="square">
            <a:spAutoFit/>
          </a:bodyPr>
          <a:lstStyle/>
          <a:p>
            <a:pPr algn="r">
              <a:defRPr/>
            </a:pPr>
            <a:r>
              <a:rPr lang="en-US" sz="1200" i="1" dirty="0" smtClean="0"/>
              <a:t>William’s Textbook of Endocrinology, 13</a:t>
            </a:r>
            <a:r>
              <a:rPr lang="en-US" sz="1200" i="1" baseline="30000" dirty="0" smtClean="0"/>
              <a:t>th</a:t>
            </a:r>
            <a:r>
              <a:rPr lang="en-US" sz="1200" i="1" dirty="0" smtClean="0"/>
              <a:t> edition, 2016.</a:t>
            </a:r>
            <a:endParaRPr lang="en-US" sz="1200" i="1" dirty="0"/>
          </a:p>
        </p:txBody>
      </p:sp>
    </p:spTree>
    <p:extLst>
      <p:ext uri="{BB962C8B-B14F-4D97-AF65-F5344CB8AC3E}">
        <p14:creationId xmlns:p14="http://schemas.microsoft.com/office/powerpoint/2010/main" val="3823529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ชื่อเรื่อง 1"/>
          <p:cNvSpPr>
            <a:spLocks noGrp="1"/>
          </p:cNvSpPr>
          <p:nvPr>
            <p:ph type="title"/>
          </p:nvPr>
        </p:nvSpPr>
        <p:spPr/>
        <p:txBody>
          <a:bodyPr/>
          <a:lstStyle/>
          <a:p>
            <a:pPr algn="ctr"/>
            <a:r>
              <a:rPr lang="en-US" altLang="th-TH" sz="4000" i="0" dirty="0" smtClean="0"/>
              <a:t>Adrenal Tuberculosis</a:t>
            </a:r>
            <a:endParaRPr lang="th-TH" altLang="th-TH" sz="4000" i="0" dirty="0" smtClean="0"/>
          </a:p>
        </p:txBody>
      </p:sp>
      <p:sp>
        <p:nvSpPr>
          <p:cNvPr id="143363" name="ตัวแทนเนื้อหา 2"/>
          <p:cNvSpPr>
            <a:spLocks noGrp="1"/>
          </p:cNvSpPr>
          <p:nvPr>
            <p:ph idx="1"/>
          </p:nvPr>
        </p:nvSpPr>
        <p:spPr>
          <a:xfrm>
            <a:off x="628650" y="1583332"/>
            <a:ext cx="7802234" cy="4951026"/>
          </a:xfrm>
        </p:spPr>
        <p:txBody>
          <a:bodyPr>
            <a:normAutofit/>
          </a:bodyPr>
          <a:lstStyle/>
          <a:p>
            <a:pPr marL="0" indent="0">
              <a:buNone/>
            </a:pPr>
            <a:r>
              <a:rPr lang="en-US" altLang="th-TH" sz="2200" b="1" dirty="0" smtClean="0">
                <a:cs typeface="CordiaUPC" panose="020B0304020202020204" pitchFamily="34" charset="-34"/>
              </a:rPr>
              <a:t>Rifampicin and adrenal insufficiency</a:t>
            </a:r>
          </a:p>
          <a:p>
            <a:r>
              <a:rPr lang="en-US" altLang="th-TH" sz="2200" dirty="0" smtClean="0">
                <a:cs typeface="CordiaUPC" panose="020B0304020202020204" pitchFamily="34" charset="-34"/>
              </a:rPr>
              <a:t>1.5% of patients with either pulmonary or extra-pulmonary TB treated with standard regimen developed clinical AI and required IV corticosteroids.</a:t>
            </a:r>
          </a:p>
          <a:p>
            <a:r>
              <a:rPr lang="en-US" altLang="th-TH" sz="2200" b="1" dirty="0" smtClean="0">
                <a:cs typeface="CordiaUPC" panose="020B0304020202020204" pitchFamily="34" charset="-34"/>
              </a:rPr>
              <a:t>Dose of rifampicin: </a:t>
            </a:r>
            <a:r>
              <a:rPr lang="en-US" altLang="th-TH" sz="2200" dirty="0" smtClean="0">
                <a:cs typeface="CordiaUPC" panose="020B0304020202020204" pitchFamily="34" charset="-34"/>
              </a:rPr>
              <a:t>450-600 mg</a:t>
            </a:r>
          </a:p>
          <a:p>
            <a:r>
              <a:rPr lang="en-US" altLang="th-TH" sz="2200" b="1" dirty="0" smtClean="0">
                <a:cs typeface="CordiaUPC" panose="020B0304020202020204" pitchFamily="34" charset="-34"/>
              </a:rPr>
              <a:t>Onset: </a:t>
            </a:r>
            <a:r>
              <a:rPr lang="en-US" altLang="th-TH" sz="2200" dirty="0" smtClean="0">
                <a:cs typeface="CordiaUPC" panose="020B0304020202020204" pitchFamily="34" charset="-34"/>
              </a:rPr>
              <a:t>9 days to 7 weeks after start treatment</a:t>
            </a:r>
          </a:p>
          <a:p>
            <a:r>
              <a:rPr lang="en-US" altLang="th-TH" sz="2200" b="1" dirty="0" smtClean="0">
                <a:cs typeface="CordiaUPC" panose="020B0304020202020204" pitchFamily="34" charset="-34"/>
              </a:rPr>
              <a:t>Prevention</a:t>
            </a:r>
          </a:p>
          <a:p>
            <a:pPr lvl="1"/>
            <a:r>
              <a:rPr lang="en-US" altLang="th-TH" sz="2200" dirty="0">
                <a:cs typeface="CordiaUPC" panose="020B0304020202020204" pitchFamily="34" charset="-34"/>
              </a:rPr>
              <a:t>An early morning cortisol is performed in all patients with </a:t>
            </a:r>
            <a:r>
              <a:rPr lang="en-US" altLang="th-TH" sz="2200" dirty="0" smtClean="0">
                <a:cs typeface="CordiaUPC" panose="020B0304020202020204" pitchFamily="34" charset="-34"/>
              </a:rPr>
              <a:t>active TB infection, </a:t>
            </a:r>
            <a:r>
              <a:rPr lang="en-US" altLang="th-TH" sz="2200" dirty="0">
                <a:cs typeface="CordiaUPC" panose="020B0304020202020204" pitchFamily="34" charset="-34"/>
              </a:rPr>
              <a:t>especially those with radiological evidence of adrenal gland involvement. </a:t>
            </a:r>
            <a:endParaRPr lang="en-US" altLang="th-TH" sz="2200" dirty="0" smtClean="0">
              <a:cs typeface="CordiaUPC" panose="020B0304020202020204" pitchFamily="34" charset="-34"/>
            </a:endParaRPr>
          </a:p>
          <a:p>
            <a:pPr lvl="1"/>
            <a:r>
              <a:rPr lang="en-US" altLang="th-TH" sz="2200" dirty="0" smtClean="0">
                <a:cs typeface="CordiaUPC" panose="020B0304020202020204" pitchFamily="34" charset="-34"/>
              </a:rPr>
              <a:t>Identify patients -&gt; close monitoring -&gt; early corticosteroid replacement</a:t>
            </a:r>
            <a:endParaRPr lang="en-US" altLang="th-TH" sz="2200" dirty="0">
              <a:cs typeface="CordiaUPC" panose="020B0304020202020204" pitchFamily="34" charset="-34"/>
            </a:endParaRPr>
          </a:p>
          <a:p>
            <a:pPr lvl="1"/>
            <a:endParaRPr lang="en-US" altLang="th-TH" sz="2200" b="1" dirty="0" smtClean="0">
              <a:cs typeface="CordiaUPC" panose="020B0304020202020204" pitchFamily="34" charset="-34"/>
            </a:endParaRPr>
          </a:p>
          <a:p>
            <a:endParaRPr lang="en-US" altLang="th-TH" sz="2200" b="1" dirty="0" smtClean="0">
              <a:cs typeface="CordiaUPC" panose="020B0304020202020204" pitchFamily="34" charset="-34"/>
            </a:endParaRPr>
          </a:p>
          <a:p>
            <a:endParaRPr lang="th-TH" altLang="th-TH" sz="2200" dirty="0" smtClean="0">
              <a:cs typeface="CordiaUPC" panose="020B0304020202020204" pitchFamily="34" charset="-34"/>
            </a:endParaRPr>
          </a:p>
        </p:txBody>
      </p:sp>
      <p:sp>
        <p:nvSpPr>
          <p:cNvPr id="5" name="กล่องข้อความ 3"/>
          <p:cNvSpPr txBox="1"/>
          <p:nvPr/>
        </p:nvSpPr>
        <p:spPr>
          <a:xfrm>
            <a:off x="1605336" y="6581001"/>
            <a:ext cx="7466013" cy="276999"/>
          </a:xfrm>
          <a:prstGeom prst="rect">
            <a:avLst/>
          </a:prstGeom>
          <a:noFill/>
        </p:spPr>
        <p:txBody>
          <a:bodyPr wrap="square">
            <a:spAutoFit/>
          </a:bodyPr>
          <a:lstStyle/>
          <a:p>
            <a:pPr algn="r">
              <a:defRPr/>
            </a:pPr>
            <a:r>
              <a:rPr lang="en-US" sz="1200" i="1" dirty="0"/>
              <a:t>Denny N, et al. BMJ Case Rep 2016. </a:t>
            </a:r>
          </a:p>
        </p:txBody>
      </p:sp>
    </p:spTree>
    <p:extLst>
      <p:ext uri="{BB962C8B-B14F-4D97-AF65-F5344CB8AC3E}">
        <p14:creationId xmlns:p14="http://schemas.microsoft.com/office/powerpoint/2010/main" val="2976394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ชื่อเรื่อง 1"/>
          <p:cNvSpPr>
            <a:spLocks noGrp="1"/>
          </p:cNvSpPr>
          <p:nvPr>
            <p:ph type="ctrTitle" sz="quarter"/>
          </p:nvPr>
        </p:nvSpPr>
        <p:spPr/>
        <p:txBody>
          <a:bodyPr/>
          <a:lstStyle/>
          <a:p>
            <a:pPr algn="ctr"/>
            <a:r>
              <a:rPr lang="en-US" altLang="th-TH" sz="4000" i="0" dirty="0" smtClean="0"/>
              <a:t>Tuberculosis and </a:t>
            </a:r>
            <a:r>
              <a:rPr lang="en-US" altLang="th-TH" sz="4000" i="0" dirty="0" err="1" smtClean="0"/>
              <a:t>Histoplasmosis</a:t>
            </a:r>
            <a:r>
              <a:rPr lang="en-US" altLang="th-TH" sz="4000" i="0" dirty="0" smtClean="0"/>
              <a:t> Co-Infection </a:t>
            </a:r>
            <a:endParaRPr lang="th-TH" altLang="th-TH" sz="4000" i="0" dirty="0" smtClean="0"/>
          </a:p>
        </p:txBody>
      </p:sp>
    </p:spTree>
    <p:extLst>
      <p:ext uri="{BB962C8B-B14F-4D97-AF65-F5344CB8AC3E}">
        <p14:creationId xmlns:p14="http://schemas.microsoft.com/office/powerpoint/2010/main" val="3111327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9592" y="548680"/>
            <a:ext cx="7531744" cy="765175"/>
          </a:xfrm>
        </p:spPr>
        <p:txBody>
          <a:bodyPr>
            <a:noAutofit/>
          </a:bodyPr>
          <a:lstStyle/>
          <a:p>
            <a:pPr algn="ctr"/>
            <a:r>
              <a:rPr lang="en-US" sz="2400" b="1" i="0" dirty="0" smtClean="0"/>
              <a:t>Persistent constitutional symptoms despite </a:t>
            </a:r>
            <a:br>
              <a:rPr lang="en-US" sz="2400" b="1" i="0" dirty="0" smtClean="0"/>
            </a:br>
            <a:r>
              <a:rPr lang="en-US" sz="2400" b="1" i="0" dirty="0" smtClean="0"/>
              <a:t>anti-tuberculous treatment in disseminated TB</a:t>
            </a:r>
            <a:endParaRPr lang="en-US" sz="2400" b="1" i="0" dirty="0"/>
          </a:p>
        </p:txBody>
      </p:sp>
      <p:sp>
        <p:nvSpPr>
          <p:cNvPr id="5" name="Content Placeholder 4"/>
          <p:cNvSpPr>
            <a:spLocks noGrp="1"/>
          </p:cNvSpPr>
          <p:nvPr>
            <p:ph idx="1"/>
          </p:nvPr>
        </p:nvSpPr>
        <p:spPr/>
        <p:txBody>
          <a:bodyPr/>
          <a:lstStyle/>
          <a:p>
            <a:r>
              <a:rPr lang="en-US" sz="2400" dirty="0" smtClean="0"/>
              <a:t>Inadequate steroid replacement</a:t>
            </a:r>
          </a:p>
          <a:p>
            <a:pPr lvl="1"/>
            <a:r>
              <a:rPr lang="en-US" dirty="0" smtClean="0"/>
              <a:t>Absorption</a:t>
            </a:r>
          </a:p>
          <a:p>
            <a:pPr lvl="1"/>
            <a:r>
              <a:rPr lang="en-US" dirty="0" smtClean="0"/>
              <a:t>Drug compliance</a:t>
            </a:r>
          </a:p>
          <a:p>
            <a:pPr lvl="1"/>
            <a:r>
              <a:rPr lang="en-US" dirty="0" smtClean="0"/>
              <a:t>Drug-drug interaction: </a:t>
            </a:r>
            <a:r>
              <a:rPr lang="en-US" dirty="0"/>
              <a:t>R</a:t>
            </a:r>
            <a:r>
              <a:rPr lang="en-US" dirty="0" smtClean="0"/>
              <a:t>ifampicin</a:t>
            </a:r>
          </a:p>
          <a:p>
            <a:r>
              <a:rPr lang="en-US" sz="2400" dirty="0" smtClean="0"/>
              <a:t>Multi-drug resistant (MDR) tuberculosis</a:t>
            </a:r>
          </a:p>
          <a:p>
            <a:pPr lvl="1"/>
            <a:r>
              <a:rPr lang="en-US" dirty="0" smtClean="0"/>
              <a:t>2.4% of newly TB infection</a:t>
            </a:r>
            <a:r>
              <a:rPr lang="en-US" baseline="30000" dirty="0" smtClean="0"/>
              <a:t>1</a:t>
            </a:r>
          </a:p>
          <a:p>
            <a:pPr lvl="1"/>
            <a:r>
              <a:rPr lang="en-US" dirty="0" smtClean="0"/>
              <a:t>85% of patients with extra-pulmonary TB had fever resolution after initiation of anti-TB drugs for one week.</a:t>
            </a:r>
            <a:r>
              <a:rPr lang="en-US" baseline="30000" dirty="0" smtClean="0"/>
              <a:t>2</a:t>
            </a:r>
          </a:p>
          <a:p>
            <a:r>
              <a:rPr lang="en-US" sz="2400" dirty="0" smtClean="0"/>
              <a:t>Concomitant with other infections</a:t>
            </a:r>
            <a:endParaRPr lang="en-US" sz="2400" dirty="0"/>
          </a:p>
          <a:p>
            <a:pPr lvl="1"/>
            <a:endParaRPr lang="en-US" dirty="0" smtClean="0"/>
          </a:p>
          <a:p>
            <a:endParaRPr lang="en-US" dirty="0" smtClean="0"/>
          </a:p>
          <a:p>
            <a:pPr lvl="1"/>
            <a:endParaRPr lang="en-US" dirty="0"/>
          </a:p>
        </p:txBody>
      </p:sp>
      <p:sp>
        <p:nvSpPr>
          <p:cNvPr id="6" name="TextBox 5"/>
          <p:cNvSpPr txBox="1"/>
          <p:nvPr/>
        </p:nvSpPr>
        <p:spPr>
          <a:xfrm>
            <a:off x="1689116" y="6396335"/>
            <a:ext cx="7454884" cy="461665"/>
          </a:xfrm>
          <a:prstGeom prst="rect">
            <a:avLst/>
          </a:prstGeom>
          <a:noFill/>
        </p:spPr>
        <p:txBody>
          <a:bodyPr wrap="square" rtlCol="0">
            <a:spAutoFit/>
          </a:bodyPr>
          <a:lstStyle/>
          <a:p>
            <a:pPr marL="228600" indent="-228600" algn="r">
              <a:buAutoNum type="arabicPeriod"/>
            </a:pPr>
            <a:r>
              <a:rPr lang="en-US" sz="1200" i="1" dirty="0" err="1" smtClean="0"/>
              <a:t>Boonsarngsuk</a:t>
            </a:r>
            <a:r>
              <a:rPr lang="en-US" sz="1200" i="1" dirty="0" smtClean="0"/>
              <a:t> V, et al.  Singapore Med J. 2009 Apr;50(4):378-84.</a:t>
            </a:r>
          </a:p>
          <a:p>
            <a:pPr marL="228600" indent="-228600" algn="r">
              <a:buAutoNum type="arabicPeriod"/>
            </a:pPr>
            <a:r>
              <a:rPr lang="en-US" sz="1200" i="1" dirty="0" smtClean="0"/>
              <a:t>Hsieh SM, et al. J </a:t>
            </a:r>
            <a:r>
              <a:rPr lang="en-US" sz="1200" i="1" dirty="0" err="1" smtClean="0"/>
              <a:t>Formos</a:t>
            </a:r>
            <a:r>
              <a:rPr lang="en-US" sz="1200" i="1" dirty="0" smtClean="0"/>
              <a:t> Med Assoc. 1999 Aug;98(8):550-5.</a:t>
            </a:r>
            <a:endParaRPr lang="en-US" sz="1200" i="1" dirty="0"/>
          </a:p>
        </p:txBody>
      </p:sp>
    </p:spTree>
    <p:extLst>
      <p:ext uri="{BB962C8B-B14F-4D97-AF65-F5344CB8AC3E}">
        <p14:creationId xmlns:p14="http://schemas.microsoft.com/office/powerpoint/2010/main" val="569822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1398" y="408131"/>
            <a:ext cx="8368575" cy="1166039"/>
          </a:xfrm>
          <a:prstGeom prst="rect">
            <a:avLst/>
          </a:prstGeom>
        </p:spPr>
      </p:pic>
      <p:pic>
        <p:nvPicPr>
          <p:cNvPr id="4" name="Picture 3"/>
          <p:cNvPicPr>
            <a:picLocks noChangeAspect="1"/>
          </p:cNvPicPr>
          <p:nvPr/>
        </p:nvPicPr>
        <p:blipFill>
          <a:blip r:embed="rId3"/>
          <a:stretch>
            <a:fillRect/>
          </a:stretch>
        </p:blipFill>
        <p:spPr>
          <a:xfrm>
            <a:off x="671398" y="1772816"/>
            <a:ext cx="8274353" cy="4392488"/>
          </a:xfrm>
          <a:prstGeom prst="rect">
            <a:avLst/>
          </a:prstGeom>
        </p:spPr>
      </p:pic>
      <p:sp>
        <p:nvSpPr>
          <p:cNvPr id="6" name="กล่องข้อความ 3"/>
          <p:cNvSpPr txBox="1"/>
          <p:nvPr/>
        </p:nvSpPr>
        <p:spPr>
          <a:xfrm>
            <a:off x="1605336" y="6581001"/>
            <a:ext cx="7466013" cy="276999"/>
          </a:xfrm>
          <a:prstGeom prst="rect">
            <a:avLst/>
          </a:prstGeom>
          <a:noFill/>
        </p:spPr>
        <p:txBody>
          <a:bodyPr wrap="square">
            <a:spAutoFit/>
          </a:bodyPr>
          <a:lstStyle/>
          <a:p>
            <a:pPr algn="r">
              <a:defRPr/>
            </a:pPr>
            <a:r>
              <a:rPr lang="en-US" sz="1200" i="1" dirty="0"/>
              <a:t>Arnab Banerjee, et al. </a:t>
            </a:r>
            <a:r>
              <a:rPr lang="en-US" sz="1200" i="1" dirty="0" err="1"/>
              <a:t>Int</a:t>
            </a:r>
            <a:r>
              <a:rPr lang="en-US" sz="1200" i="1" dirty="0"/>
              <a:t> J Res Med Sci. 2015 Sep;3(9):</a:t>
            </a:r>
            <a:r>
              <a:rPr lang="en-US" sz="1200" i="1" dirty="0" smtClean="0"/>
              <a:t>2463-2467.</a:t>
            </a:r>
            <a:endParaRPr lang="en-US" sz="1200" i="1" dirty="0"/>
          </a:p>
        </p:txBody>
      </p:sp>
    </p:spTree>
    <p:extLst>
      <p:ext uri="{BB962C8B-B14F-4D97-AF65-F5344CB8AC3E}">
        <p14:creationId xmlns:p14="http://schemas.microsoft.com/office/powerpoint/2010/main" val="2021971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654" y="476672"/>
            <a:ext cx="8944983" cy="5904656"/>
          </a:xfrm>
          <a:prstGeom prst="rect">
            <a:avLst/>
          </a:prstGeom>
        </p:spPr>
      </p:pic>
      <p:sp>
        <p:nvSpPr>
          <p:cNvPr id="6" name="กล่องข้อความ 3"/>
          <p:cNvSpPr txBox="1"/>
          <p:nvPr/>
        </p:nvSpPr>
        <p:spPr>
          <a:xfrm>
            <a:off x="1605336" y="6581001"/>
            <a:ext cx="7466013" cy="276999"/>
          </a:xfrm>
          <a:prstGeom prst="rect">
            <a:avLst/>
          </a:prstGeom>
          <a:noFill/>
        </p:spPr>
        <p:txBody>
          <a:bodyPr wrap="square">
            <a:spAutoFit/>
          </a:bodyPr>
          <a:lstStyle/>
          <a:p>
            <a:pPr algn="r">
              <a:defRPr/>
            </a:pPr>
            <a:r>
              <a:rPr lang="en-US" sz="1200" i="1" dirty="0"/>
              <a:t>Carlos A. </a:t>
            </a:r>
            <a:r>
              <a:rPr lang="en-US" sz="1200" i="1" dirty="0" err="1"/>
              <a:t>Agudelo</a:t>
            </a:r>
            <a:r>
              <a:rPr lang="en-US" sz="1200" i="1" dirty="0"/>
              <a:t>, et al. </a:t>
            </a:r>
            <a:r>
              <a:rPr lang="en-US" sz="1200" i="1" dirty="0" smtClean="0"/>
              <a:t>Am J Trop Med </a:t>
            </a:r>
            <a:r>
              <a:rPr lang="en-US" sz="1200" i="1" dirty="0" err="1" smtClean="0"/>
              <a:t>Hyg</a:t>
            </a:r>
            <a:r>
              <a:rPr lang="en-US" sz="1200" i="1" dirty="0" smtClean="0"/>
              <a:t>. 2012; 87(6): 1094–1098.</a:t>
            </a:r>
            <a:endParaRPr lang="en-US" sz="1200" i="1" dirty="0"/>
          </a:p>
        </p:txBody>
      </p:sp>
    </p:spTree>
    <p:extLst>
      <p:ext uri="{BB962C8B-B14F-4D97-AF65-F5344CB8AC3E}">
        <p14:creationId xmlns:p14="http://schemas.microsoft.com/office/powerpoint/2010/main" val="2075483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347" y="476672"/>
            <a:ext cx="8107808" cy="765175"/>
          </a:xfrm>
        </p:spPr>
        <p:txBody>
          <a:bodyPr/>
          <a:lstStyle/>
          <a:p>
            <a:pPr algn="ctr"/>
            <a:r>
              <a:rPr lang="en-US" sz="3200" i="0" dirty="0" smtClean="0"/>
              <a:t>TB and Histoplasmosis co-infection </a:t>
            </a:r>
            <a:br>
              <a:rPr lang="en-US" sz="3200" i="0" dirty="0" smtClean="0"/>
            </a:br>
            <a:r>
              <a:rPr lang="en-US" sz="3200" i="0" dirty="0" smtClean="0"/>
              <a:t>in AIDS patients</a:t>
            </a:r>
            <a:endParaRPr lang="en-US" sz="3200" i="0" dirty="0"/>
          </a:p>
        </p:txBody>
      </p:sp>
      <p:pic>
        <p:nvPicPr>
          <p:cNvPr id="4" name="Picture 3"/>
          <p:cNvPicPr>
            <a:picLocks noChangeAspect="1"/>
          </p:cNvPicPr>
          <p:nvPr/>
        </p:nvPicPr>
        <p:blipFill>
          <a:blip r:embed="rId2"/>
          <a:stretch>
            <a:fillRect/>
          </a:stretch>
        </p:blipFill>
        <p:spPr>
          <a:xfrm>
            <a:off x="1187624" y="1988840"/>
            <a:ext cx="7039255" cy="4179366"/>
          </a:xfrm>
          <a:prstGeom prst="rect">
            <a:avLst/>
          </a:prstGeom>
        </p:spPr>
      </p:pic>
      <p:sp>
        <p:nvSpPr>
          <p:cNvPr id="5" name="กล่องข้อความ 3"/>
          <p:cNvSpPr txBox="1"/>
          <p:nvPr/>
        </p:nvSpPr>
        <p:spPr>
          <a:xfrm>
            <a:off x="1605336" y="6581001"/>
            <a:ext cx="7466013"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Times New Roman" pitchFamily="18" charset="0"/>
                <a:ea typeface="+mn-ea"/>
                <a:cs typeface="Tahoma"/>
              </a:rPr>
              <a:t>Carlos A. </a:t>
            </a:r>
            <a:r>
              <a:rPr kumimoji="0" lang="en-US" sz="1200" b="0" i="1" u="none" strike="noStrike" kern="1200" cap="none" spc="0" normalizeH="0" baseline="0" noProof="0" dirty="0" err="1">
                <a:ln>
                  <a:noFill/>
                </a:ln>
                <a:solidFill>
                  <a:prstClr val="black"/>
                </a:solidFill>
                <a:effectLst/>
                <a:uLnTx/>
                <a:uFillTx/>
                <a:latin typeface="Times New Roman" pitchFamily="18" charset="0"/>
                <a:ea typeface="+mn-ea"/>
                <a:cs typeface="Tahoma"/>
              </a:rPr>
              <a:t>Agudelo</a:t>
            </a:r>
            <a:r>
              <a:rPr kumimoji="0" lang="en-US" sz="1200" b="0" i="1" u="none" strike="noStrike" kern="1200" cap="none" spc="0" normalizeH="0" baseline="0" noProof="0" dirty="0">
                <a:ln>
                  <a:noFill/>
                </a:ln>
                <a:solidFill>
                  <a:prstClr val="black"/>
                </a:solidFill>
                <a:effectLst/>
                <a:uLnTx/>
                <a:uFillTx/>
                <a:latin typeface="Times New Roman" pitchFamily="18" charset="0"/>
                <a:ea typeface="+mn-ea"/>
                <a:cs typeface="Tahoma"/>
              </a:rPr>
              <a:t>, et al. </a:t>
            </a:r>
            <a:r>
              <a:rPr kumimoji="0" lang="en-US" sz="1200" b="0" i="1" u="none" strike="noStrike" kern="1200" cap="none" spc="0" normalizeH="0" baseline="0" noProof="0" dirty="0" smtClean="0">
                <a:ln>
                  <a:noFill/>
                </a:ln>
                <a:solidFill>
                  <a:prstClr val="black"/>
                </a:solidFill>
                <a:effectLst/>
                <a:uLnTx/>
                <a:uFillTx/>
                <a:latin typeface="Times New Roman" pitchFamily="18" charset="0"/>
                <a:ea typeface="+mn-ea"/>
                <a:cs typeface="Tahoma"/>
              </a:rPr>
              <a:t>Am J Trop Med </a:t>
            </a:r>
            <a:r>
              <a:rPr kumimoji="0" lang="en-US" sz="1200" b="0" i="1" u="none" strike="noStrike" kern="1200" cap="none" spc="0" normalizeH="0" baseline="0" noProof="0" dirty="0" err="1" smtClean="0">
                <a:ln>
                  <a:noFill/>
                </a:ln>
                <a:solidFill>
                  <a:prstClr val="black"/>
                </a:solidFill>
                <a:effectLst/>
                <a:uLnTx/>
                <a:uFillTx/>
                <a:latin typeface="Times New Roman" pitchFamily="18" charset="0"/>
                <a:ea typeface="+mn-ea"/>
                <a:cs typeface="Tahoma"/>
              </a:rPr>
              <a:t>Hyg</a:t>
            </a:r>
            <a:r>
              <a:rPr kumimoji="0" lang="en-US" sz="1200" b="0" i="1" u="none" strike="noStrike" kern="1200" cap="none" spc="0" normalizeH="0" baseline="0" noProof="0" dirty="0" smtClean="0">
                <a:ln>
                  <a:noFill/>
                </a:ln>
                <a:solidFill>
                  <a:prstClr val="black"/>
                </a:solidFill>
                <a:effectLst/>
                <a:uLnTx/>
                <a:uFillTx/>
                <a:latin typeface="Times New Roman" pitchFamily="18" charset="0"/>
                <a:ea typeface="+mn-ea"/>
                <a:cs typeface="Tahoma"/>
              </a:rPr>
              <a:t>. 2012; 87(6): 1094–1098.</a:t>
            </a:r>
            <a:endParaRPr kumimoji="0" lang="en-US" sz="1200" b="0" i="1" u="none" strike="noStrike" kern="1200" cap="none" spc="0" normalizeH="0" baseline="0" noProof="0" dirty="0">
              <a:ln>
                <a:noFill/>
              </a:ln>
              <a:solidFill>
                <a:prstClr val="black"/>
              </a:solidFill>
              <a:effectLst/>
              <a:uLnTx/>
              <a:uFillTx/>
              <a:latin typeface="Times New Roman" pitchFamily="18" charset="0"/>
              <a:ea typeface="+mn-ea"/>
              <a:cs typeface="Tahoma"/>
            </a:endParaRPr>
          </a:p>
        </p:txBody>
      </p:sp>
    </p:spTree>
    <p:extLst>
      <p:ext uri="{BB962C8B-B14F-4D97-AF65-F5344CB8AC3E}">
        <p14:creationId xmlns:p14="http://schemas.microsoft.com/office/powerpoint/2010/main" val="1897090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553" y="476672"/>
            <a:ext cx="8107808" cy="765175"/>
          </a:xfrm>
        </p:spPr>
        <p:txBody>
          <a:bodyPr/>
          <a:lstStyle/>
          <a:p>
            <a:pPr algn="ctr"/>
            <a:r>
              <a:rPr lang="en-US" sz="3200" i="0" dirty="0" smtClean="0"/>
              <a:t>TB and Histoplasmosis co-infection </a:t>
            </a:r>
            <a:br>
              <a:rPr lang="en-US" sz="3200" i="0" dirty="0" smtClean="0"/>
            </a:br>
            <a:r>
              <a:rPr lang="en-US" sz="3200" i="0" dirty="0" smtClean="0"/>
              <a:t>in AIDS patients</a:t>
            </a:r>
            <a:endParaRPr lang="en-US" sz="3200" i="0" dirty="0"/>
          </a:p>
        </p:txBody>
      </p:sp>
      <p:sp>
        <p:nvSpPr>
          <p:cNvPr id="5" name="กล่องข้อความ 3"/>
          <p:cNvSpPr txBox="1"/>
          <p:nvPr/>
        </p:nvSpPr>
        <p:spPr>
          <a:xfrm>
            <a:off x="1605336" y="6581001"/>
            <a:ext cx="7466013"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Times New Roman" pitchFamily="18" charset="0"/>
                <a:ea typeface="+mn-ea"/>
                <a:cs typeface="Tahoma"/>
              </a:rPr>
              <a:t>Carlos A. </a:t>
            </a:r>
            <a:r>
              <a:rPr kumimoji="0" lang="en-US" sz="1200" b="0" i="1" u="none" strike="noStrike" kern="1200" cap="none" spc="0" normalizeH="0" baseline="0" noProof="0" dirty="0" err="1">
                <a:ln>
                  <a:noFill/>
                </a:ln>
                <a:solidFill>
                  <a:prstClr val="black"/>
                </a:solidFill>
                <a:effectLst/>
                <a:uLnTx/>
                <a:uFillTx/>
                <a:latin typeface="Times New Roman" pitchFamily="18" charset="0"/>
                <a:ea typeface="+mn-ea"/>
                <a:cs typeface="Tahoma"/>
              </a:rPr>
              <a:t>Agudelo</a:t>
            </a:r>
            <a:r>
              <a:rPr kumimoji="0" lang="en-US" sz="1200" b="0" i="1" u="none" strike="noStrike" kern="1200" cap="none" spc="0" normalizeH="0" baseline="0" noProof="0" dirty="0">
                <a:ln>
                  <a:noFill/>
                </a:ln>
                <a:solidFill>
                  <a:prstClr val="black"/>
                </a:solidFill>
                <a:effectLst/>
                <a:uLnTx/>
                <a:uFillTx/>
                <a:latin typeface="Times New Roman" pitchFamily="18" charset="0"/>
                <a:ea typeface="+mn-ea"/>
                <a:cs typeface="Tahoma"/>
              </a:rPr>
              <a:t>, et al. </a:t>
            </a:r>
            <a:r>
              <a:rPr kumimoji="0" lang="en-US" sz="1200" b="0" i="1" u="none" strike="noStrike" kern="1200" cap="none" spc="0" normalizeH="0" baseline="0" noProof="0" dirty="0" smtClean="0">
                <a:ln>
                  <a:noFill/>
                </a:ln>
                <a:solidFill>
                  <a:prstClr val="black"/>
                </a:solidFill>
                <a:effectLst/>
                <a:uLnTx/>
                <a:uFillTx/>
                <a:latin typeface="Times New Roman" pitchFamily="18" charset="0"/>
                <a:ea typeface="+mn-ea"/>
                <a:cs typeface="Tahoma"/>
              </a:rPr>
              <a:t>Am J Trop Med </a:t>
            </a:r>
            <a:r>
              <a:rPr kumimoji="0" lang="en-US" sz="1200" b="0" i="1" u="none" strike="noStrike" kern="1200" cap="none" spc="0" normalizeH="0" baseline="0" noProof="0" dirty="0" err="1" smtClean="0">
                <a:ln>
                  <a:noFill/>
                </a:ln>
                <a:solidFill>
                  <a:prstClr val="black"/>
                </a:solidFill>
                <a:effectLst/>
                <a:uLnTx/>
                <a:uFillTx/>
                <a:latin typeface="Times New Roman" pitchFamily="18" charset="0"/>
                <a:ea typeface="+mn-ea"/>
                <a:cs typeface="Tahoma"/>
              </a:rPr>
              <a:t>Hyg</a:t>
            </a:r>
            <a:r>
              <a:rPr kumimoji="0" lang="en-US" sz="1200" b="0" i="1" u="none" strike="noStrike" kern="1200" cap="none" spc="0" normalizeH="0" baseline="0" noProof="0" dirty="0" smtClean="0">
                <a:ln>
                  <a:noFill/>
                </a:ln>
                <a:solidFill>
                  <a:prstClr val="black"/>
                </a:solidFill>
                <a:effectLst/>
                <a:uLnTx/>
                <a:uFillTx/>
                <a:latin typeface="Times New Roman" pitchFamily="18" charset="0"/>
                <a:ea typeface="+mn-ea"/>
                <a:cs typeface="Tahoma"/>
              </a:rPr>
              <a:t>. 2012; 87(6): 1094–1098.</a:t>
            </a:r>
            <a:endParaRPr kumimoji="0" lang="en-US" sz="1200" b="0" i="1" u="none" strike="noStrike" kern="1200" cap="none" spc="0" normalizeH="0" baseline="0" noProof="0" dirty="0">
              <a:ln>
                <a:noFill/>
              </a:ln>
              <a:solidFill>
                <a:prstClr val="black"/>
              </a:solidFill>
              <a:effectLst/>
              <a:uLnTx/>
              <a:uFillTx/>
              <a:latin typeface="Times New Roman" pitchFamily="18" charset="0"/>
              <a:ea typeface="+mn-ea"/>
              <a:cs typeface="Tahoma"/>
            </a:endParaRPr>
          </a:p>
        </p:txBody>
      </p:sp>
      <p:pic>
        <p:nvPicPr>
          <p:cNvPr id="3" name="Picture 2"/>
          <p:cNvPicPr>
            <a:picLocks noChangeAspect="1"/>
          </p:cNvPicPr>
          <p:nvPr/>
        </p:nvPicPr>
        <p:blipFill>
          <a:blip r:embed="rId2"/>
          <a:stretch>
            <a:fillRect/>
          </a:stretch>
        </p:blipFill>
        <p:spPr>
          <a:xfrm>
            <a:off x="2051720" y="1501135"/>
            <a:ext cx="5095474" cy="5024209"/>
          </a:xfrm>
          <a:prstGeom prst="rect">
            <a:avLst/>
          </a:prstGeom>
        </p:spPr>
      </p:pic>
    </p:spTree>
    <p:extLst>
      <p:ext uri="{BB962C8B-B14F-4D97-AF65-F5344CB8AC3E}">
        <p14:creationId xmlns:p14="http://schemas.microsoft.com/office/powerpoint/2010/main" val="4015188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76672"/>
            <a:ext cx="8107808" cy="765175"/>
          </a:xfrm>
        </p:spPr>
        <p:txBody>
          <a:bodyPr/>
          <a:lstStyle/>
          <a:p>
            <a:pPr algn="ctr"/>
            <a:r>
              <a:rPr lang="en-US" sz="3200" i="0" dirty="0" smtClean="0"/>
              <a:t>TB and Histoplasmosis co-infection </a:t>
            </a:r>
            <a:br>
              <a:rPr lang="en-US" sz="3200" i="0" dirty="0" smtClean="0"/>
            </a:br>
            <a:r>
              <a:rPr lang="en-US" sz="3200" i="0" dirty="0" smtClean="0"/>
              <a:t>in AIDS patients</a:t>
            </a:r>
            <a:endParaRPr lang="en-US" sz="3200" i="0" dirty="0"/>
          </a:p>
        </p:txBody>
      </p:sp>
      <p:sp>
        <p:nvSpPr>
          <p:cNvPr id="5" name="กล่องข้อความ 3"/>
          <p:cNvSpPr txBox="1"/>
          <p:nvPr/>
        </p:nvSpPr>
        <p:spPr>
          <a:xfrm>
            <a:off x="1605336" y="6581001"/>
            <a:ext cx="7466013"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Times New Roman" pitchFamily="18" charset="0"/>
                <a:ea typeface="+mn-ea"/>
                <a:cs typeface="Tahoma"/>
              </a:rPr>
              <a:t>Carlos A. </a:t>
            </a:r>
            <a:r>
              <a:rPr kumimoji="0" lang="en-US" sz="1200" b="0" i="1" u="none" strike="noStrike" kern="1200" cap="none" spc="0" normalizeH="0" baseline="0" noProof="0" dirty="0" err="1">
                <a:ln>
                  <a:noFill/>
                </a:ln>
                <a:solidFill>
                  <a:prstClr val="black"/>
                </a:solidFill>
                <a:effectLst/>
                <a:uLnTx/>
                <a:uFillTx/>
                <a:latin typeface="Times New Roman" pitchFamily="18" charset="0"/>
                <a:ea typeface="+mn-ea"/>
                <a:cs typeface="Tahoma"/>
              </a:rPr>
              <a:t>Agudelo</a:t>
            </a:r>
            <a:r>
              <a:rPr kumimoji="0" lang="en-US" sz="1200" b="0" i="1" u="none" strike="noStrike" kern="1200" cap="none" spc="0" normalizeH="0" baseline="0" noProof="0" dirty="0">
                <a:ln>
                  <a:noFill/>
                </a:ln>
                <a:solidFill>
                  <a:prstClr val="black"/>
                </a:solidFill>
                <a:effectLst/>
                <a:uLnTx/>
                <a:uFillTx/>
                <a:latin typeface="Times New Roman" pitchFamily="18" charset="0"/>
                <a:ea typeface="+mn-ea"/>
                <a:cs typeface="Tahoma"/>
              </a:rPr>
              <a:t>, et al. </a:t>
            </a:r>
            <a:r>
              <a:rPr kumimoji="0" lang="en-US" sz="1200" b="0" i="1" u="none" strike="noStrike" kern="1200" cap="none" spc="0" normalizeH="0" baseline="0" noProof="0" dirty="0" smtClean="0">
                <a:ln>
                  <a:noFill/>
                </a:ln>
                <a:solidFill>
                  <a:prstClr val="black"/>
                </a:solidFill>
                <a:effectLst/>
                <a:uLnTx/>
                <a:uFillTx/>
                <a:latin typeface="Times New Roman" pitchFamily="18" charset="0"/>
                <a:ea typeface="+mn-ea"/>
                <a:cs typeface="Tahoma"/>
              </a:rPr>
              <a:t>Am J Trop Med </a:t>
            </a:r>
            <a:r>
              <a:rPr kumimoji="0" lang="en-US" sz="1200" b="0" i="1" u="none" strike="noStrike" kern="1200" cap="none" spc="0" normalizeH="0" baseline="0" noProof="0" dirty="0" err="1" smtClean="0">
                <a:ln>
                  <a:noFill/>
                </a:ln>
                <a:solidFill>
                  <a:prstClr val="black"/>
                </a:solidFill>
                <a:effectLst/>
                <a:uLnTx/>
                <a:uFillTx/>
                <a:latin typeface="Times New Roman" pitchFamily="18" charset="0"/>
                <a:ea typeface="+mn-ea"/>
                <a:cs typeface="Tahoma"/>
              </a:rPr>
              <a:t>Hyg</a:t>
            </a:r>
            <a:r>
              <a:rPr kumimoji="0" lang="en-US" sz="1200" b="0" i="1" u="none" strike="noStrike" kern="1200" cap="none" spc="0" normalizeH="0" baseline="0" noProof="0" dirty="0" smtClean="0">
                <a:ln>
                  <a:noFill/>
                </a:ln>
                <a:solidFill>
                  <a:prstClr val="black"/>
                </a:solidFill>
                <a:effectLst/>
                <a:uLnTx/>
                <a:uFillTx/>
                <a:latin typeface="Times New Roman" pitchFamily="18" charset="0"/>
                <a:ea typeface="+mn-ea"/>
                <a:cs typeface="Tahoma"/>
              </a:rPr>
              <a:t>. 2012; 87(6): 1094–1098.</a:t>
            </a:r>
            <a:endParaRPr kumimoji="0" lang="en-US" sz="1200" b="0" i="1" u="none" strike="noStrike" kern="1200" cap="none" spc="0" normalizeH="0" baseline="0" noProof="0" dirty="0">
              <a:ln>
                <a:noFill/>
              </a:ln>
              <a:solidFill>
                <a:prstClr val="black"/>
              </a:solidFill>
              <a:effectLst/>
              <a:uLnTx/>
              <a:uFillTx/>
              <a:latin typeface="Times New Roman" pitchFamily="18" charset="0"/>
              <a:ea typeface="+mn-ea"/>
              <a:cs typeface="Tahoma"/>
            </a:endParaRPr>
          </a:p>
        </p:txBody>
      </p:sp>
      <p:graphicFrame>
        <p:nvGraphicFramePr>
          <p:cNvPr id="6" name="Table 5"/>
          <p:cNvGraphicFramePr>
            <a:graphicFrameLocks noGrp="1"/>
          </p:cNvGraphicFramePr>
          <p:nvPr>
            <p:extLst>
              <p:ext uri="{D42A27DB-BD31-4B8C-83A1-F6EECF244321}">
                <p14:modId xmlns:p14="http://schemas.microsoft.com/office/powerpoint/2010/main" val="37029761"/>
              </p:ext>
            </p:extLst>
          </p:nvPr>
        </p:nvGraphicFramePr>
        <p:xfrm>
          <a:off x="1115616" y="2276872"/>
          <a:ext cx="7200800" cy="3853437"/>
        </p:xfrm>
        <a:graphic>
          <a:graphicData uri="http://schemas.openxmlformats.org/drawingml/2006/table">
            <a:tbl>
              <a:tblPr firstRow="1" bandRow="1">
                <a:tableStyleId>{5C22544A-7EE6-4342-B048-85BDC9FD1C3A}</a:tableStyleId>
              </a:tblPr>
              <a:tblGrid>
                <a:gridCol w="3600400">
                  <a:extLst>
                    <a:ext uri="{9D8B030D-6E8A-4147-A177-3AD203B41FA5}">
                      <a16:colId xmlns:a16="http://schemas.microsoft.com/office/drawing/2014/main" val="3620418156"/>
                    </a:ext>
                  </a:extLst>
                </a:gridCol>
                <a:gridCol w="3600400">
                  <a:extLst>
                    <a:ext uri="{9D8B030D-6E8A-4147-A177-3AD203B41FA5}">
                      <a16:colId xmlns:a16="http://schemas.microsoft.com/office/drawing/2014/main" val="3841827887"/>
                    </a:ext>
                  </a:extLst>
                </a:gridCol>
              </a:tblGrid>
              <a:tr h="5760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Histoplasmosis: n (%)</a:t>
                      </a:r>
                    </a:p>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Tuberculosis: </a:t>
                      </a:r>
                      <a:r>
                        <a:rPr lang="en-US" baseline="0" dirty="0" smtClean="0"/>
                        <a:t> n (%)</a:t>
                      </a:r>
                      <a:endParaRPr lang="en-US" dirty="0" smtClean="0"/>
                    </a:p>
                  </a:txBody>
                  <a:tcPr/>
                </a:tc>
                <a:extLst>
                  <a:ext uri="{0D108BD9-81ED-4DB2-BD59-A6C34878D82A}">
                    <a16:rowId xmlns:a16="http://schemas.microsoft.com/office/drawing/2014/main" val="1830432129"/>
                  </a:ext>
                </a:extLst>
              </a:tr>
              <a:tr h="459051">
                <a:tc>
                  <a:txBody>
                    <a:bodyPr/>
                    <a:lstStyle/>
                    <a:p>
                      <a:r>
                        <a:rPr lang="en-US" dirty="0" smtClean="0"/>
                        <a:t>Lung 5 (35%)</a:t>
                      </a:r>
                      <a:endParaRPr lang="en-US" dirty="0"/>
                    </a:p>
                  </a:txBody>
                  <a:tcPr/>
                </a:tc>
                <a:tc>
                  <a:txBody>
                    <a:bodyPr/>
                    <a:lstStyle/>
                    <a:p>
                      <a:r>
                        <a:rPr lang="en-US" dirty="0" smtClean="0"/>
                        <a:t>Lung 12 (85%)</a:t>
                      </a:r>
                      <a:endParaRPr lang="en-US" dirty="0"/>
                    </a:p>
                  </a:txBody>
                  <a:tcPr/>
                </a:tc>
                <a:extLst>
                  <a:ext uri="{0D108BD9-81ED-4DB2-BD59-A6C34878D82A}">
                    <a16:rowId xmlns:a16="http://schemas.microsoft.com/office/drawing/2014/main" val="124406493"/>
                  </a:ext>
                </a:extLst>
              </a:tr>
              <a:tr h="459051">
                <a:tc>
                  <a:txBody>
                    <a:bodyPr/>
                    <a:lstStyle/>
                    <a:p>
                      <a:r>
                        <a:rPr lang="en-US" dirty="0" smtClean="0"/>
                        <a:t>Lymph node 7 (50%)</a:t>
                      </a:r>
                      <a:endParaRPr lang="en-US" dirty="0"/>
                    </a:p>
                  </a:txBody>
                  <a:tcPr/>
                </a:tc>
                <a:tc>
                  <a:txBody>
                    <a:bodyPr/>
                    <a:lstStyle/>
                    <a:p>
                      <a:r>
                        <a:rPr lang="en-US" dirty="0" smtClean="0"/>
                        <a:t>Lymph node 6 (42%)</a:t>
                      </a:r>
                      <a:endParaRPr lang="en-US" dirty="0"/>
                    </a:p>
                  </a:txBody>
                  <a:tcPr/>
                </a:tc>
                <a:extLst>
                  <a:ext uri="{0D108BD9-81ED-4DB2-BD59-A6C34878D82A}">
                    <a16:rowId xmlns:a16="http://schemas.microsoft.com/office/drawing/2014/main" val="1216684525"/>
                  </a:ext>
                </a:extLst>
              </a:tr>
              <a:tr h="459051">
                <a:tc>
                  <a:txBody>
                    <a:bodyPr/>
                    <a:lstStyle/>
                    <a:p>
                      <a:r>
                        <a:rPr lang="en-US" dirty="0" smtClean="0"/>
                        <a:t>Skin biopsy 2 (14%)</a:t>
                      </a:r>
                      <a:endParaRPr lang="en-US" dirty="0"/>
                    </a:p>
                  </a:txBody>
                  <a:tcPr/>
                </a:tc>
                <a:tc>
                  <a:txBody>
                    <a:bodyPr/>
                    <a:lstStyle/>
                    <a:p>
                      <a:r>
                        <a:rPr lang="en-US" dirty="0" smtClean="0"/>
                        <a:t>Skin biopsy</a:t>
                      </a:r>
                      <a:r>
                        <a:rPr lang="en-US" baseline="0" dirty="0" smtClean="0"/>
                        <a:t> </a:t>
                      </a:r>
                      <a:r>
                        <a:rPr lang="en-US" dirty="0" smtClean="0"/>
                        <a:t>1 (7%)</a:t>
                      </a:r>
                      <a:endParaRPr lang="en-US" dirty="0"/>
                    </a:p>
                  </a:txBody>
                  <a:tcPr/>
                </a:tc>
                <a:extLst>
                  <a:ext uri="{0D108BD9-81ED-4DB2-BD59-A6C34878D82A}">
                    <a16:rowId xmlns:a16="http://schemas.microsoft.com/office/drawing/2014/main" val="3184385282"/>
                  </a:ext>
                </a:extLst>
              </a:tr>
              <a:tr h="459051">
                <a:tc>
                  <a:txBody>
                    <a:bodyPr/>
                    <a:lstStyle/>
                    <a:p>
                      <a:r>
                        <a:rPr lang="en-US" dirty="0" smtClean="0"/>
                        <a:t>GI</a:t>
                      </a:r>
                      <a:r>
                        <a:rPr lang="en-US" baseline="0" dirty="0" smtClean="0"/>
                        <a:t> tract 2 </a:t>
                      </a:r>
                      <a:r>
                        <a:rPr lang="en-US" dirty="0" smtClean="0"/>
                        <a:t>(14%)</a:t>
                      </a:r>
                      <a:endParaRPr lang="en-US" dirty="0"/>
                    </a:p>
                  </a:txBody>
                  <a:tcPr/>
                </a:tc>
                <a:tc>
                  <a:txBody>
                    <a:bodyPr/>
                    <a:lstStyle/>
                    <a:p>
                      <a:r>
                        <a:rPr lang="en-US" dirty="0" smtClean="0"/>
                        <a:t>GI</a:t>
                      </a:r>
                      <a:r>
                        <a:rPr lang="en-US" baseline="0" dirty="0" smtClean="0"/>
                        <a:t> tract biopsy 2 </a:t>
                      </a:r>
                      <a:r>
                        <a:rPr lang="en-US" dirty="0" smtClean="0"/>
                        <a:t>(14%)</a:t>
                      </a:r>
                      <a:endParaRPr lang="en-US" dirty="0"/>
                    </a:p>
                  </a:txBody>
                  <a:tcPr/>
                </a:tc>
                <a:extLst>
                  <a:ext uri="{0D108BD9-81ED-4DB2-BD59-A6C34878D82A}">
                    <a16:rowId xmlns:a16="http://schemas.microsoft.com/office/drawing/2014/main" val="1387299713"/>
                  </a:ext>
                </a:extLst>
              </a:tr>
              <a:tr h="459051">
                <a:tc>
                  <a:txBody>
                    <a:bodyPr/>
                    <a:lstStyle/>
                    <a:p>
                      <a:r>
                        <a:rPr lang="en-US" dirty="0" smtClean="0"/>
                        <a:t>Liver biopsy 2 (14%)</a:t>
                      </a:r>
                      <a:endParaRPr lang="en-US" dirty="0"/>
                    </a:p>
                  </a:txBody>
                  <a:tcPr/>
                </a:tc>
                <a:tc>
                  <a:txBody>
                    <a:bodyPr/>
                    <a:lstStyle/>
                    <a:p>
                      <a:r>
                        <a:rPr lang="en-US" dirty="0" smtClean="0"/>
                        <a:t>Liver – none </a:t>
                      </a:r>
                      <a:endParaRPr lang="en-US" dirty="0"/>
                    </a:p>
                  </a:txBody>
                  <a:tcPr/>
                </a:tc>
                <a:extLst>
                  <a:ext uri="{0D108BD9-81ED-4DB2-BD59-A6C34878D82A}">
                    <a16:rowId xmlns:a16="http://schemas.microsoft.com/office/drawing/2014/main" val="2357081258"/>
                  </a:ext>
                </a:extLst>
              </a:tr>
              <a:tr h="459051">
                <a:tc>
                  <a:txBody>
                    <a:bodyPr/>
                    <a:lstStyle/>
                    <a:p>
                      <a:r>
                        <a:rPr lang="en-US" dirty="0" smtClean="0"/>
                        <a:t>Bone marrow 1 (7%)</a:t>
                      </a:r>
                      <a:endParaRPr lang="en-US" dirty="0"/>
                    </a:p>
                  </a:txBody>
                  <a:tcPr/>
                </a:tc>
                <a:tc>
                  <a:txBody>
                    <a:bodyPr/>
                    <a:lstStyle/>
                    <a:p>
                      <a:r>
                        <a:rPr lang="en-US" dirty="0" smtClean="0"/>
                        <a:t>Bone marrow 1 (7%)</a:t>
                      </a:r>
                      <a:endParaRPr lang="en-US" dirty="0"/>
                    </a:p>
                  </a:txBody>
                  <a:tcPr/>
                </a:tc>
                <a:extLst>
                  <a:ext uri="{0D108BD9-81ED-4DB2-BD59-A6C34878D82A}">
                    <a16:rowId xmlns:a16="http://schemas.microsoft.com/office/drawing/2014/main" val="2515735523"/>
                  </a:ext>
                </a:extLst>
              </a:tr>
              <a:tr h="459051">
                <a:tc>
                  <a:txBody>
                    <a:bodyPr/>
                    <a:lstStyle/>
                    <a:p>
                      <a:r>
                        <a:rPr lang="en-US" b="1" dirty="0" smtClean="0">
                          <a:solidFill>
                            <a:schemeClr val="accent4"/>
                          </a:solidFill>
                        </a:rPr>
                        <a:t>&gt; 1 organ  5 (35%)</a:t>
                      </a:r>
                      <a:endParaRPr lang="en-US" b="1" dirty="0">
                        <a:solidFill>
                          <a:schemeClr val="accent4"/>
                        </a:solidFill>
                      </a:endParaRPr>
                    </a:p>
                  </a:txBody>
                  <a:tcPr/>
                </a:tc>
                <a:tc>
                  <a:txBody>
                    <a:bodyPr/>
                    <a:lstStyle/>
                    <a:p>
                      <a:r>
                        <a:rPr lang="en-US" b="1" dirty="0" smtClean="0">
                          <a:solidFill>
                            <a:schemeClr val="accent4"/>
                          </a:solidFill>
                        </a:rPr>
                        <a:t>&gt; 1 organ 8 (57%)</a:t>
                      </a:r>
                      <a:endParaRPr lang="en-US" b="1" dirty="0">
                        <a:solidFill>
                          <a:schemeClr val="accent4"/>
                        </a:solidFill>
                      </a:endParaRPr>
                    </a:p>
                  </a:txBody>
                  <a:tcPr/>
                </a:tc>
                <a:extLst>
                  <a:ext uri="{0D108BD9-81ED-4DB2-BD59-A6C34878D82A}">
                    <a16:rowId xmlns:a16="http://schemas.microsoft.com/office/drawing/2014/main" val="2738812243"/>
                  </a:ext>
                </a:extLst>
              </a:tr>
            </a:tbl>
          </a:graphicData>
        </a:graphic>
      </p:graphicFrame>
      <p:sp>
        <p:nvSpPr>
          <p:cNvPr id="7" name="TextBox 6"/>
          <p:cNvSpPr txBox="1"/>
          <p:nvPr/>
        </p:nvSpPr>
        <p:spPr>
          <a:xfrm>
            <a:off x="1115616" y="1717822"/>
            <a:ext cx="5328592"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Organ involvement in 14 patients</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0915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ชื่อเรื่อง 1"/>
          <p:cNvSpPr>
            <a:spLocks noGrp="1"/>
          </p:cNvSpPr>
          <p:nvPr>
            <p:ph type="title"/>
          </p:nvPr>
        </p:nvSpPr>
        <p:spPr/>
        <p:txBody>
          <a:bodyPr/>
          <a:lstStyle/>
          <a:p>
            <a:pPr algn="ctr"/>
            <a:r>
              <a:rPr lang="en-US" altLang="th-TH" sz="4000" i="0" smtClean="0"/>
              <a:t>Adrenal Histoplasmosis</a:t>
            </a:r>
            <a:endParaRPr lang="th-TH" altLang="th-TH" sz="4000" i="0" smtClean="0"/>
          </a:p>
        </p:txBody>
      </p:sp>
      <p:sp>
        <p:nvSpPr>
          <p:cNvPr id="123907" name="ตัวแทนเนื้อหา 2"/>
          <p:cNvSpPr>
            <a:spLocks noGrp="1"/>
          </p:cNvSpPr>
          <p:nvPr>
            <p:ph idx="1"/>
          </p:nvPr>
        </p:nvSpPr>
        <p:spPr>
          <a:xfrm>
            <a:off x="628650" y="1825624"/>
            <a:ext cx="7886700" cy="4695945"/>
          </a:xfrm>
        </p:spPr>
        <p:txBody>
          <a:bodyPr>
            <a:normAutofit/>
          </a:bodyPr>
          <a:lstStyle/>
          <a:p>
            <a:r>
              <a:rPr lang="en-US" altLang="th-TH" sz="2400" b="1" dirty="0" smtClean="0">
                <a:cs typeface="CordiaUPC" panose="020B0304020202020204" pitchFamily="34" charset="-34"/>
              </a:rPr>
              <a:t>Clinical spectrum of histoplasmosis</a:t>
            </a:r>
          </a:p>
          <a:p>
            <a:pPr lvl="1"/>
            <a:r>
              <a:rPr lang="en-US" altLang="th-TH" b="1" dirty="0" smtClean="0">
                <a:cs typeface="CordiaUPC" panose="020B0304020202020204" pitchFamily="34" charset="-34"/>
              </a:rPr>
              <a:t>Pulmonary histoplasmosis </a:t>
            </a:r>
            <a:r>
              <a:rPr lang="en-US" altLang="th-TH" dirty="0" smtClean="0">
                <a:cs typeface="CordiaUPC" panose="020B0304020202020204" pitchFamily="34" charset="-34"/>
              </a:rPr>
              <a:t>(acute, chronic)</a:t>
            </a:r>
          </a:p>
          <a:p>
            <a:pPr lvl="1"/>
            <a:r>
              <a:rPr lang="en-US" altLang="th-TH" b="1" dirty="0" smtClean="0">
                <a:cs typeface="CordiaUPC" panose="020B0304020202020204" pitchFamily="34" charset="-34"/>
              </a:rPr>
              <a:t>Progressive disseminated histoplasmosis</a:t>
            </a:r>
          </a:p>
          <a:p>
            <a:pPr lvl="2"/>
            <a:r>
              <a:rPr lang="en-US" altLang="th-TH" dirty="0" smtClean="0">
                <a:cs typeface="CordiaUPC" panose="020B0304020202020204" pitchFamily="34" charset="-34"/>
              </a:rPr>
              <a:t>Most patients experience asymptomatic </a:t>
            </a:r>
            <a:r>
              <a:rPr lang="en-US" altLang="th-TH" dirty="0" err="1" smtClean="0">
                <a:cs typeface="CordiaUPC" panose="020B0304020202020204" pitchFamily="34" charset="-34"/>
              </a:rPr>
              <a:t>hematogenous</a:t>
            </a:r>
            <a:r>
              <a:rPr lang="en-US" altLang="th-TH" dirty="0" smtClean="0">
                <a:cs typeface="CordiaUPC" panose="020B0304020202020204" pitchFamily="34" charset="-34"/>
              </a:rPr>
              <a:t> dissemination via parasitized macrophages.</a:t>
            </a:r>
          </a:p>
          <a:p>
            <a:pPr lvl="2"/>
            <a:r>
              <a:rPr lang="en-US" altLang="th-TH" dirty="0" smtClean="0">
                <a:cs typeface="CordiaUPC" panose="020B0304020202020204" pitchFamily="34" charset="-34"/>
              </a:rPr>
              <a:t>Reactivation of infection years later is possible</a:t>
            </a:r>
          </a:p>
          <a:p>
            <a:pPr lvl="2"/>
            <a:r>
              <a:rPr lang="en-US" altLang="th-TH" dirty="0" smtClean="0">
                <a:cs typeface="CordiaUPC" panose="020B0304020202020204" pitchFamily="34" charset="-34"/>
              </a:rPr>
              <a:t>Affect almost all organ systems</a:t>
            </a:r>
          </a:p>
          <a:p>
            <a:pPr lvl="2"/>
            <a:endParaRPr lang="en-US" altLang="th-TH" dirty="0" smtClean="0">
              <a:cs typeface="CordiaUPC" panose="020B0304020202020204" pitchFamily="34" charset="-34"/>
            </a:endParaRPr>
          </a:p>
          <a:p>
            <a:endParaRPr lang="en-US" altLang="th-TH" sz="2400" dirty="0" smtClean="0">
              <a:cs typeface="CordiaUPC" panose="020B0304020202020204" pitchFamily="34" charset="-34"/>
            </a:endParaRPr>
          </a:p>
          <a:p>
            <a:endParaRPr lang="en-US" altLang="th-TH" dirty="0" smtClean="0">
              <a:cs typeface="CordiaUPC" panose="020B0304020202020204" pitchFamily="34" charset="-34"/>
            </a:endParaRPr>
          </a:p>
        </p:txBody>
      </p:sp>
      <p:sp>
        <p:nvSpPr>
          <p:cNvPr id="6" name="กล่องข้อความ 5"/>
          <p:cNvSpPr txBox="1"/>
          <p:nvPr/>
        </p:nvSpPr>
        <p:spPr>
          <a:xfrm>
            <a:off x="1518249" y="6396335"/>
            <a:ext cx="7625751" cy="461665"/>
          </a:xfrm>
          <a:prstGeom prst="rect">
            <a:avLst/>
          </a:prstGeom>
          <a:noFill/>
        </p:spPr>
        <p:txBody>
          <a:bodyPr wrap="square">
            <a:spAutoFit/>
          </a:bodyPr>
          <a:lstStyle/>
          <a:p>
            <a:pPr algn="r">
              <a:defRPr/>
            </a:pPr>
            <a:r>
              <a:rPr lang="en-US" sz="1200" i="1" dirty="0" err="1"/>
              <a:t>Gajendra</a:t>
            </a:r>
            <a:r>
              <a:rPr lang="en-US" sz="1200" i="1" dirty="0"/>
              <a:t> S</a:t>
            </a:r>
            <a:r>
              <a:rPr lang="en-US" sz="1200" i="1" dirty="0" smtClean="0"/>
              <a:t>, </a:t>
            </a:r>
            <a:r>
              <a:rPr lang="en-US" sz="1200" i="1" dirty="0"/>
              <a:t>et al. </a:t>
            </a:r>
            <a:r>
              <a:rPr lang="en-US" sz="1200" i="1" dirty="0" smtClean="0"/>
              <a:t>Turk </a:t>
            </a:r>
            <a:r>
              <a:rPr lang="en-US" sz="1200" i="1" dirty="0" err="1"/>
              <a:t>patoloji</a:t>
            </a:r>
            <a:r>
              <a:rPr lang="en-US" sz="1200" i="1" dirty="0"/>
              <a:t> </a:t>
            </a:r>
            <a:r>
              <a:rPr lang="en-US" sz="1200" i="1" dirty="0" err="1"/>
              <a:t>dergisi</a:t>
            </a:r>
            <a:r>
              <a:rPr lang="en-US" sz="1200" i="1" dirty="0"/>
              <a:t>. 2016;32(2):</a:t>
            </a:r>
            <a:r>
              <a:rPr lang="en-US" sz="1200" i="1" dirty="0" smtClean="0"/>
              <a:t>105-11.</a:t>
            </a:r>
          </a:p>
          <a:p>
            <a:pPr algn="r">
              <a:defRPr/>
            </a:pPr>
            <a:r>
              <a:rPr lang="en-US" sz="1200" i="1" dirty="0">
                <a:cs typeface="Angsana New" charset="-34"/>
              </a:rPr>
              <a:t>Kauffman CA. </a:t>
            </a:r>
            <a:r>
              <a:rPr lang="en-US" sz="1200" i="1" dirty="0" smtClean="0">
                <a:cs typeface="Angsana New" charset="-34"/>
              </a:rPr>
              <a:t>Clinical </a:t>
            </a:r>
            <a:r>
              <a:rPr lang="en-US" sz="1200" i="1" dirty="0">
                <a:cs typeface="Angsana New" charset="-34"/>
              </a:rPr>
              <a:t>microbiology reviews. 2007;20(1):115-32.</a:t>
            </a:r>
            <a:endParaRPr lang="th-TH" sz="1200" i="1" dirty="0">
              <a:cs typeface="Angsana New" charset="-34"/>
            </a:endParaRPr>
          </a:p>
        </p:txBody>
      </p:sp>
    </p:spTree>
    <p:extLst>
      <p:ext uri="{BB962C8B-B14F-4D97-AF65-F5344CB8AC3E}">
        <p14:creationId xmlns:p14="http://schemas.microsoft.com/office/powerpoint/2010/main" val="2215844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087" y="548680"/>
            <a:ext cx="8107808" cy="765175"/>
          </a:xfrm>
        </p:spPr>
        <p:txBody>
          <a:bodyPr/>
          <a:lstStyle/>
          <a:p>
            <a:pPr algn="ctr"/>
            <a:r>
              <a:rPr lang="en-US" sz="3200" i="0" dirty="0" smtClean="0"/>
              <a:t>TB and Histoplasmosis co-infection </a:t>
            </a:r>
            <a:br>
              <a:rPr lang="en-US" sz="3200" i="0" dirty="0" smtClean="0"/>
            </a:br>
            <a:r>
              <a:rPr lang="en-US" sz="3200" i="0" dirty="0" smtClean="0"/>
              <a:t>in AIDS patients</a:t>
            </a:r>
            <a:endParaRPr lang="en-US" sz="3200" i="0" dirty="0"/>
          </a:p>
        </p:txBody>
      </p:sp>
      <p:sp>
        <p:nvSpPr>
          <p:cNvPr id="5" name="กล่องข้อความ 3"/>
          <p:cNvSpPr txBox="1"/>
          <p:nvPr/>
        </p:nvSpPr>
        <p:spPr>
          <a:xfrm>
            <a:off x="1605336" y="6581001"/>
            <a:ext cx="7466013"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Times New Roman" pitchFamily="18" charset="0"/>
                <a:ea typeface="+mn-ea"/>
                <a:cs typeface="Tahoma"/>
              </a:rPr>
              <a:t>Carlos A. </a:t>
            </a:r>
            <a:r>
              <a:rPr kumimoji="0" lang="en-US" sz="1200" b="0" i="1" u="none" strike="noStrike" kern="1200" cap="none" spc="0" normalizeH="0" baseline="0" noProof="0" dirty="0" err="1">
                <a:ln>
                  <a:noFill/>
                </a:ln>
                <a:solidFill>
                  <a:prstClr val="black"/>
                </a:solidFill>
                <a:effectLst/>
                <a:uLnTx/>
                <a:uFillTx/>
                <a:latin typeface="Times New Roman" pitchFamily="18" charset="0"/>
                <a:ea typeface="+mn-ea"/>
                <a:cs typeface="Tahoma"/>
              </a:rPr>
              <a:t>Agudelo</a:t>
            </a:r>
            <a:r>
              <a:rPr kumimoji="0" lang="en-US" sz="1200" b="0" i="1" u="none" strike="noStrike" kern="1200" cap="none" spc="0" normalizeH="0" baseline="0" noProof="0" dirty="0">
                <a:ln>
                  <a:noFill/>
                </a:ln>
                <a:solidFill>
                  <a:prstClr val="black"/>
                </a:solidFill>
                <a:effectLst/>
                <a:uLnTx/>
                <a:uFillTx/>
                <a:latin typeface="Times New Roman" pitchFamily="18" charset="0"/>
                <a:ea typeface="+mn-ea"/>
                <a:cs typeface="Tahoma"/>
              </a:rPr>
              <a:t>, et al. </a:t>
            </a:r>
            <a:r>
              <a:rPr kumimoji="0" lang="en-US" sz="1200" b="0" i="1" u="none" strike="noStrike" kern="1200" cap="none" spc="0" normalizeH="0" baseline="0" noProof="0" dirty="0" smtClean="0">
                <a:ln>
                  <a:noFill/>
                </a:ln>
                <a:solidFill>
                  <a:prstClr val="black"/>
                </a:solidFill>
                <a:effectLst/>
                <a:uLnTx/>
                <a:uFillTx/>
                <a:latin typeface="Times New Roman" pitchFamily="18" charset="0"/>
                <a:ea typeface="+mn-ea"/>
                <a:cs typeface="Tahoma"/>
              </a:rPr>
              <a:t>Am J Trop Med </a:t>
            </a:r>
            <a:r>
              <a:rPr kumimoji="0" lang="en-US" sz="1200" b="0" i="1" u="none" strike="noStrike" kern="1200" cap="none" spc="0" normalizeH="0" baseline="0" noProof="0" dirty="0" err="1" smtClean="0">
                <a:ln>
                  <a:noFill/>
                </a:ln>
                <a:solidFill>
                  <a:prstClr val="black"/>
                </a:solidFill>
                <a:effectLst/>
                <a:uLnTx/>
                <a:uFillTx/>
                <a:latin typeface="Times New Roman" pitchFamily="18" charset="0"/>
                <a:ea typeface="+mn-ea"/>
                <a:cs typeface="Tahoma"/>
              </a:rPr>
              <a:t>Hyg</a:t>
            </a:r>
            <a:r>
              <a:rPr kumimoji="0" lang="en-US" sz="1200" b="0" i="1" u="none" strike="noStrike" kern="1200" cap="none" spc="0" normalizeH="0" baseline="0" noProof="0" dirty="0" smtClean="0">
                <a:ln>
                  <a:noFill/>
                </a:ln>
                <a:solidFill>
                  <a:prstClr val="black"/>
                </a:solidFill>
                <a:effectLst/>
                <a:uLnTx/>
                <a:uFillTx/>
                <a:latin typeface="Times New Roman" pitchFamily="18" charset="0"/>
                <a:ea typeface="+mn-ea"/>
                <a:cs typeface="Tahoma"/>
              </a:rPr>
              <a:t>. 2012; 87(6): 1094–1098.</a:t>
            </a:r>
            <a:endParaRPr kumimoji="0" lang="en-US" sz="1200" b="0" i="1" u="none" strike="noStrike" kern="1200" cap="none" spc="0" normalizeH="0" baseline="0" noProof="0" dirty="0">
              <a:ln>
                <a:noFill/>
              </a:ln>
              <a:solidFill>
                <a:prstClr val="black"/>
              </a:solidFill>
              <a:effectLst/>
              <a:uLnTx/>
              <a:uFillTx/>
              <a:latin typeface="Times New Roman" pitchFamily="18" charset="0"/>
              <a:ea typeface="+mn-ea"/>
              <a:cs typeface="Tahoma"/>
            </a:endParaRPr>
          </a:p>
        </p:txBody>
      </p:sp>
      <p:pic>
        <p:nvPicPr>
          <p:cNvPr id="4" name="Picture 3"/>
          <p:cNvPicPr>
            <a:picLocks noChangeAspect="1"/>
          </p:cNvPicPr>
          <p:nvPr/>
        </p:nvPicPr>
        <p:blipFill>
          <a:blip r:embed="rId2"/>
          <a:stretch>
            <a:fillRect/>
          </a:stretch>
        </p:blipFill>
        <p:spPr>
          <a:xfrm>
            <a:off x="755576" y="2204864"/>
            <a:ext cx="7824996" cy="3024555"/>
          </a:xfrm>
          <a:prstGeom prst="rect">
            <a:avLst/>
          </a:prstGeom>
        </p:spPr>
      </p:pic>
    </p:spTree>
    <p:extLst>
      <p:ext uri="{BB962C8B-B14F-4D97-AF65-F5344CB8AC3E}">
        <p14:creationId xmlns:p14="http://schemas.microsoft.com/office/powerpoint/2010/main" val="1782305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989" y="332656"/>
            <a:ext cx="8844103" cy="6111677"/>
          </a:xfrm>
          <a:prstGeom prst="rect">
            <a:avLst/>
          </a:prstGeom>
        </p:spPr>
      </p:pic>
      <p:sp>
        <p:nvSpPr>
          <p:cNvPr id="5" name="กล่องข้อความ 3"/>
          <p:cNvSpPr txBox="1"/>
          <p:nvPr/>
        </p:nvSpPr>
        <p:spPr>
          <a:xfrm>
            <a:off x="1605336" y="6581001"/>
            <a:ext cx="7466013" cy="276999"/>
          </a:xfrm>
          <a:prstGeom prst="rect">
            <a:avLst/>
          </a:prstGeom>
          <a:noFill/>
        </p:spPr>
        <p:txBody>
          <a:bodyPr wrap="square">
            <a:spAutoFit/>
          </a:bodyPr>
          <a:lstStyle/>
          <a:p>
            <a:pPr algn="r">
              <a:defRPr/>
            </a:pPr>
            <a:r>
              <a:rPr lang="en-US" sz="1200" i="1" dirty="0"/>
              <a:t>Juan E. Muñoz-</a:t>
            </a:r>
            <a:r>
              <a:rPr lang="en-US" sz="1200" i="1" dirty="0" err="1"/>
              <a:t>Oca</a:t>
            </a:r>
            <a:r>
              <a:rPr lang="en-US" sz="1200" i="1" dirty="0"/>
              <a:t>, et al. BMC Infectious </a:t>
            </a:r>
            <a:r>
              <a:rPr lang="en-US" sz="1200" i="1" dirty="0" smtClean="0"/>
              <a:t>Diseases. 2017; 17:70.</a:t>
            </a:r>
            <a:endParaRPr lang="en-US" sz="1200" i="1" dirty="0"/>
          </a:p>
        </p:txBody>
      </p:sp>
      <p:sp>
        <p:nvSpPr>
          <p:cNvPr id="3" name="Rectangle 2"/>
          <p:cNvSpPr/>
          <p:nvPr/>
        </p:nvSpPr>
        <p:spPr>
          <a:xfrm>
            <a:off x="4450813" y="3244334"/>
            <a:ext cx="242374" cy="369332"/>
          </a:xfrm>
          <a:prstGeom prst="rect">
            <a:avLst/>
          </a:prstGeom>
        </p:spPr>
        <p:txBody>
          <a:bodyPr wrap="none">
            <a:spAutoFit/>
          </a:bodyPr>
          <a:lstStyle/>
          <a:p>
            <a:r>
              <a:rPr lang="en-GB" dirty="0"/>
              <a:t> </a:t>
            </a:r>
          </a:p>
        </p:txBody>
      </p:sp>
    </p:spTree>
    <p:extLst>
      <p:ext uri="{BB962C8B-B14F-4D97-AF65-F5344CB8AC3E}">
        <p14:creationId xmlns:p14="http://schemas.microsoft.com/office/powerpoint/2010/main" val="2319770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ชื่อเรื่อง 1"/>
          <p:cNvSpPr>
            <a:spLocks noGrp="1"/>
          </p:cNvSpPr>
          <p:nvPr>
            <p:ph type="title"/>
          </p:nvPr>
        </p:nvSpPr>
        <p:spPr/>
        <p:txBody>
          <a:bodyPr/>
          <a:lstStyle/>
          <a:p>
            <a:pPr algn="ctr"/>
            <a:r>
              <a:rPr lang="en-US" altLang="th-TH" sz="4000" i="0" dirty="0" smtClean="0"/>
              <a:t>Adrenal </a:t>
            </a:r>
            <a:r>
              <a:rPr lang="en-US" altLang="th-TH" sz="4000" i="0" dirty="0" err="1" smtClean="0"/>
              <a:t>Histoplasmosis</a:t>
            </a:r>
            <a:endParaRPr lang="th-TH" altLang="th-TH" sz="4000" i="0" dirty="0" smtClean="0"/>
          </a:p>
        </p:txBody>
      </p:sp>
      <p:sp>
        <p:nvSpPr>
          <p:cNvPr id="123907" name="ตัวแทนเนื้อหา 2"/>
          <p:cNvSpPr>
            <a:spLocks noGrp="1"/>
          </p:cNvSpPr>
          <p:nvPr>
            <p:ph idx="1"/>
          </p:nvPr>
        </p:nvSpPr>
        <p:spPr>
          <a:xfrm>
            <a:off x="628650" y="1825624"/>
            <a:ext cx="7886700" cy="4695945"/>
          </a:xfrm>
        </p:spPr>
        <p:txBody>
          <a:bodyPr>
            <a:normAutofit/>
          </a:bodyPr>
          <a:lstStyle/>
          <a:p>
            <a:r>
              <a:rPr lang="en-US" altLang="th-TH" sz="2400" dirty="0" smtClean="0">
                <a:cs typeface="CordiaUPC" panose="020B0304020202020204" pitchFamily="34" charset="-34"/>
              </a:rPr>
              <a:t>More common in male</a:t>
            </a:r>
          </a:p>
          <a:p>
            <a:r>
              <a:rPr lang="en-US" altLang="th-TH" sz="2400" dirty="0" smtClean="0">
                <a:cs typeface="CordiaUPC" panose="020B0304020202020204" pitchFamily="34" charset="-34"/>
              </a:rPr>
              <a:t>Isolated adrenal involvement is rare.</a:t>
            </a:r>
          </a:p>
          <a:p>
            <a:r>
              <a:rPr lang="en-US" altLang="th-TH" sz="2400" dirty="0" smtClean="0">
                <a:cs typeface="CordiaUPC" panose="020B0304020202020204" pitchFamily="34" charset="-34"/>
              </a:rPr>
              <a:t>Usually involving </a:t>
            </a:r>
            <a:r>
              <a:rPr lang="en-US" altLang="th-TH" sz="2400" b="1" dirty="0" smtClean="0">
                <a:cs typeface="CordiaUPC" panose="020B0304020202020204" pitchFamily="34" charset="-34"/>
              </a:rPr>
              <a:t>bilateral</a:t>
            </a:r>
            <a:r>
              <a:rPr lang="en-US" altLang="th-TH" sz="2400" dirty="0" smtClean="0">
                <a:cs typeface="CordiaUPC" panose="020B0304020202020204" pitchFamily="34" charset="-34"/>
              </a:rPr>
              <a:t> adrenal glands</a:t>
            </a:r>
          </a:p>
          <a:p>
            <a:r>
              <a:rPr lang="en-US" altLang="th-TH" sz="2400" dirty="0" smtClean="0">
                <a:cs typeface="CordiaUPC" panose="020B0304020202020204" pitchFamily="34" charset="-34"/>
              </a:rPr>
              <a:t>May occur during active course of dissemination or evolve many years after the disease become inactive.</a:t>
            </a:r>
          </a:p>
          <a:p>
            <a:pPr lvl="2"/>
            <a:endParaRPr lang="en-US" altLang="th-TH" dirty="0" smtClean="0">
              <a:cs typeface="CordiaUPC" panose="020B0304020202020204" pitchFamily="34" charset="-34"/>
            </a:endParaRPr>
          </a:p>
          <a:p>
            <a:pPr lvl="2"/>
            <a:endParaRPr lang="en-US" altLang="th-TH" dirty="0" smtClean="0">
              <a:cs typeface="CordiaUPC" panose="020B0304020202020204" pitchFamily="34" charset="-34"/>
            </a:endParaRPr>
          </a:p>
          <a:p>
            <a:endParaRPr lang="en-US" altLang="th-TH" sz="2400" dirty="0" smtClean="0">
              <a:cs typeface="CordiaUPC" panose="020B0304020202020204" pitchFamily="34" charset="-34"/>
            </a:endParaRPr>
          </a:p>
          <a:p>
            <a:endParaRPr lang="en-US" altLang="th-TH" sz="2400" dirty="0" smtClean="0">
              <a:cs typeface="CordiaUPC" panose="020B0304020202020204" pitchFamily="34" charset="-34"/>
            </a:endParaRPr>
          </a:p>
        </p:txBody>
      </p:sp>
      <p:sp>
        <p:nvSpPr>
          <p:cNvPr id="6" name="กล่องข้อความ 5"/>
          <p:cNvSpPr txBox="1"/>
          <p:nvPr/>
        </p:nvSpPr>
        <p:spPr>
          <a:xfrm>
            <a:off x="1518249" y="6396335"/>
            <a:ext cx="7625751" cy="461665"/>
          </a:xfrm>
          <a:prstGeom prst="rect">
            <a:avLst/>
          </a:prstGeom>
          <a:noFill/>
        </p:spPr>
        <p:txBody>
          <a:bodyPr wrap="square">
            <a:spAutoFit/>
          </a:bodyPr>
          <a:lstStyle/>
          <a:p>
            <a:pPr algn="r">
              <a:defRPr/>
            </a:pPr>
            <a:endParaRPr lang="en-US" sz="1200" i="1" dirty="0" smtClean="0"/>
          </a:p>
          <a:p>
            <a:pPr algn="r">
              <a:defRPr/>
            </a:pPr>
            <a:r>
              <a:rPr lang="en-US" sz="1200" i="1" dirty="0" err="1" smtClean="0"/>
              <a:t>Gajendra</a:t>
            </a:r>
            <a:r>
              <a:rPr lang="en-US" sz="1200" i="1" dirty="0" smtClean="0"/>
              <a:t> </a:t>
            </a:r>
            <a:r>
              <a:rPr lang="en-US" sz="1200" i="1" dirty="0"/>
              <a:t>S</a:t>
            </a:r>
            <a:r>
              <a:rPr lang="en-US" sz="1200" i="1" dirty="0" smtClean="0"/>
              <a:t>, </a:t>
            </a:r>
            <a:r>
              <a:rPr lang="en-US" sz="1200" i="1" dirty="0"/>
              <a:t>et al. </a:t>
            </a:r>
            <a:r>
              <a:rPr lang="en-US" sz="1200" i="1" dirty="0" smtClean="0"/>
              <a:t>Turk </a:t>
            </a:r>
            <a:r>
              <a:rPr lang="en-US" sz="1200" i="1" dirty="0" err="1"/>
              <a:t>patoloji</a:t>
            </a:r>
            <a:r>
              <a:rPr lang="en-US" sz="1200" i="1" dirty="0"/>
              <a:t> </a:t>
            </a:r>
            <a:r>
              <a:rPr lang="en-US" sz="1200" i="1" dirty="0" err="1"/>
              <a:t>dergisi</a:t>
            </a:r>
            <a:r>
              <a:rPr lang="en-US" sz="1200" i="1" dirty="0"/>
              <a:t>. 2016;32(2):</a:t>
            </a:r>
            <a:r>
              <a:rPr lang="en-US" sz="1200" i="1" dirty="0" smtClean="0"/>
              <a:t>105-11.</a:t>
            </a:r>
          </a:p>
        </p:txBody>
      </p:sp>
    </p:spTree>
    <p:extLst>
      <p:ext uri="{BB962C8B-B14F-4D97-AF65-F5344CB8AC3E}">
        <p14:creationId xmlns:p14="http://schemas.microsoft.com/office/powerpoint/2010/main" val="295623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ชื่อเรื่อง 1"/>
          <p:cNvSpPr>
            <a:spLocks noGrp="1"/>
          </p:cNvSpPr>
          <p:nvPr>
            <p:ph type="title"/>
          </p:nvPr>
        </p:nvSpPr>
        <p:spPr/>
        <p:txBody>
          <a:bodyPr/>
          <a:lstStyle/>
          <a:p>
            <a:pPr algn="ctr"/>
            <a:r>
              <a:rPr lang="en-US" altLang="th-TH" sz="4000" i="0" dirty="0" smtClean="0"/>
              <a:t>Adrenal </a:t>
            </a:r>
            <a:r>
              <a:rPr lang="en-US" altLang="th-TH" sz="4000" i="0" dirty="0" err="1" smtClean="0"/>
              <a:t>Histoplasmosis</a:t>
            </a:r>
            <a:endParaRPr lang="th-TH" altLang="th-TH" sz="4000" i="0" dirty="0" smtClean="0"/>
          </a:p>
        </p:txBody>
      </p:sp>
      <p:sp>
        <p:nvSpPr>
          <p:cNvPr id="123907" name="ตัวแทนเนื้อหา 2"/>
          <p:cNvSpPr>
            <a:spLocks noGrp="1"/>
          </p:cNvSpPr>
          <p:nvPr>
            <p:ph idx="1"/>
          </p:nvPr>
        </p:nvSpPr>
        <p:spPr>
          <a:xfrm>
            <a:off x="628650" y="1643754"/>
            <a:ext cx="8135788" cy="4655689"/>
          </a:xfrm>
        </p:spPr>
        <p:txBody>
          <a:bodyPr>
            <a:noAutofit/>
          </a:bodyPr>
          <a:lstStyle/>
          <a:p>
            <a:pPr marL="0" indent="0">
              <a:buNone/>
            </a:pPr>
            <a:r>
              <a:rPr lang="en-US" altLang="th-TH" sz="2000" b="1" dirty="0" smtClean="0">
                <a:cs typeface="CordiaUPC" panose="020B0304020202020204" pitchFamily="34" charset="-34"/>
              </a:rPr>
              <a:t>Clinical manifestations</a:t>
            </a:r>
          </a:p>
          <a:p>
            <a:r>
              <a:rPr lang="en-US" altLang="th-TH" sz="2000" dirty="0" smtClean="0">
                <a:cs typeface="CordiaUPC" panose="020B0304020202020204" pitchFamily="34" charset="-34"/>
              </a:rPr>
              <a:t>Asymptomatic bilateral (or unilateral) adrenal enlargement</a:t>
            </a:r>
          </a:p>
          <a:p>
            <a:r>
              <a:rPr lang="en-US" altLang="th-TH" sz="2000" dirty="0" smtClean="0">
                <a:cs typeface="CordiaUPC" panose="020B0304020202020204" pitchFamily="34" charset="-34"/>
              </a:rPr>
              <a:t>Chronic fatigue, anorexia, weight loss, fever</a:t>
            </a:r>
          </a:p>
          <a:p>
            <a:r>
              <a:rPr lang="en-US" altLang="th-TH" sz="2000" b="1" dirty="0" smtClean="0">
                <a:cs typeface="CordiaUPC" panose="020B0304020202020204" pitchFamily="34" charset="-34"/>
              </a:rPr>
              <a:t>Primary adrenal insufficiency (5-71%)</a:t>
            </a:r>
          </a:p>
          <a:p>
            <a:pPr lvl="1"/>
            <a:r>
              <a:rPr lang="en-US" altLang="th-TH" sz="2000" dirty="0" smtClean="0">
                <a:cs typeface="CordiaUPC" panose="020B0304020202020204" pitchFamily="34" charset="-34"/>
              </a:rPr>
              <a:t>Malaise, nausea, vomiting, orthostatic hypotension</a:t>
            </a:r>
          </a:p>
          <a:p>
            <a:pPr lvl="1"/>
            <a:r>
              <a:rPr lang="en-US" altLang="th-TH" sz="2000" dirty="0" smtClean="0">
                <a:cs typeface="CordiaUPC" panose="020B0304020202020204" pitchFamily="34" charset="-34"/>
              </a:rPr>
              <a:t>Hyponatremia, hyperkalemia</a:t>
            </a:r>
          </a:p>
          <a:p>
            <a:r>
              <a:rPr lang="en-US" altLang="th-TH" sz="2000" dirty="0" smtClean="0">
                <a:cs typeface="CordiaUPC" panose="020B0304020202020204" pitchFamily="34" charset="-34"/>
              </a:rPr>
              <a:t>Hepatosplenomegaly, lymphadenopathy</a:t>
            </a:r>
          </a:p>
          <a:p>
            <a:r>
              <a:rPr lang="en-US" altLang="th-TH" sz="2000" dirty="0" smtClean="0">
                <a:cs typeface="CordiaUPC" panose="020B0304020202020204" pitchFamily="34" charset="-34"/>
              </a:rPr>
              <a:t>Mucous membrane ulcers, skin </a:t>
            </a:r>
            <a:r>
              <a:rPr lang="en-US" altLang="th-TH" sz="2000" dirty="0">
                <a:cs typeface="CordiaUPC" panose="020B0304020202020204" pitchFamily="34" charset="-34"/>
              </a:rPr>
              <a:t>ulcers, nodules, </a:t>
            </a:r>
            <a:r>
              <a:rPr lang="en-US" altLang="th-TH" sz="2000" dirty="0" err="1" smtClean="0">
                <a:cs typeface="CordiaUPC" panose="020B0304020202020204" pitchFamily="34" charset="-34"/>
              </a:rPr>
              <a:t>molluscum</a:t>
            </a:r>
            <a:r>
              <a:rPr lang="en-US" altLang="th-TH" sz="2000" dirty="0" smtClean="0">
                <a:cs typeface="CordiaUPC" panose="020B0304020202020204" pitchFamily="34" charset="-34"/>
              </a:rPr>
              <a:t> </a:t>
            </a:r>
            <a:r>
              <a:rPr lang="en-US" altLang="th-TH" sz="2000" dirty="0">
                <a:cs typeface="CordiaUPC" panose="020B0304020202020204" pitchFamily="34" charset="-34"/>
              </a:rPr>
              <a:t>like </a:t>
            </a:r>
            <a:r>
              <a:rPr lang="en-US" altLang="th-TH" sz="2000" dirty="0" smtClean="0">
                <a:cs typeface="CordiaUPC" panose="020B0304020202020204" pitchFamily="34" charset="-34"/>
              </a:rPr>
              <a:t>papules </a:t>
            </a:r>
            <a:endParaRPr lang="en-US" altLang="th-TH" sz="2000" dirty="0">
              <a:cs typeface="CordiaUPC" panose="020B0304020202020204" pitchFamily="34" charset="-34"/>
            </a:endParaRPr>
          </a:p>
          <a:p>
            <a:r>
              <a:rPr lang="en-US" altLang="th-TH" sz="2000" dirty="0" smtClean="0">
                <a:cs typeface="CordiaUPC" panose="020B0304020202020204" pitchFamily="34" charset="-34"/>
              </a:rPr>
              <a:t>Pallor, </a:t>
            </a:r>
            <a:r>
              <a:rPr lang="en-US" altLang="th-TH" sz="2000" dirty="0" err="1" smtClean="0">
                <a:cs typeface="CordiaUPC" panose="020B0304020202020204" pitchFamily="34" charset="-34"/>
              </a:rPr>
              <a:t>petechiae</a:t>
            </a:r>
            <a:endParaRPr lang="en-US" altLang="th-TH" sz="2000" dirty="0" smtClean="0">
              <a:cs typeface="CordiaUPC" panose="020B0304020202020204" pitchFamily="34" charset="-34"/>
            </a:endParaRPr>
          </a:p>
          <a:p>
            <a:pPr marL="0" indent="0">
              <a:buNone/>
            </a:pPr>
            <a:r>
              <a:rPr lang="en-US" altLang="th-TH" sz="2000" b="1" dirty="0" smtClean="0">
                <a:cs typeface="CordiaUPC" panose="020B0304020202020204" pitchFamily="34" charset="-34"/>
              </a:rPr>
              <a:t>Duration of presenting symptoms: </a:t>
            </a:r>
            <a:r>
              <a:rPr lang="en-US" altLang="th-TH" sz="2000" dirty="0" smtClean="0">
                <a:cs typeface="CordiaUPC" panose="020B0304020202020204" pitchFamily="34" charset="-34"/>
              </a:rPr>
              <a:t>1-6 months</a:t>
            </a:r>
            <a:endParaRPr lang="en-US" altLang="th-TH" sz="2000" b="1" dirty="0" smtClean="0">
              <a:cs typeface="CordiaUPC" panose="020B0304020202020204" pitchFamily="34" charset="-34"/>
            </a:endParaRPr>
          </a:p>
          <a:p>
            <a:pPr lvl="2"/>
            <a:endParaRPr lang="en-US" altLang="th-TH" sz="2000" dirty="0" smtClean="0">
              <a:cs typeface="CordiaUPC" panose="020B0304020202020204" pitchFamily="34" charset="-34"/>
            </a:endParaRPr>
          </a:p>
          <a:p>
            <a:pPr lvl="2"/>
            <a:endParaRPr lang="en-US" altLang="th-TH" sz="2000" dirty="0" smtClean="0">
              <a:cs typeface="CordiaUPC" panose="020B0304020202020204" pitchFamily="34" charset="-34"/>
            </a:endParaRPr>
          </a:p>
          <a:p>
            <a:endParaRPr lang="en-US" altLang="th-TH" sz="2000" dirty="0" smtClean="0">
              <a:cs typeface="CordiaUPC" panose="020B0304020202020204" pitchFamily="34" charset="-34"/>
            </a:endParaRPr>
          </a:p>
          <a:p>
            <a:endParaRPr lang="en-US" altLang="th-TH" sz="2000" dirty="0" smtClean="0">
              <a:cs typeface="CordiaUPC" panose="020B0304020202020204" pitchFamily="34" charset="-34"/>
            </a:endParaRPr>
          </a:p>
        </p:txBody>
      </p:sp>
      <p:sp>
        <p:nvSpPr>
          <p:cNvPr id="6" name="กล่องข้อความ 5"/>
          <p:cNvSpPr txBox="1"/>
          <p:nvPr/>
        </p:nvSpPr>
        <p:spPr>
          <a:xfrm>
            <a:off x="1518249" y="6252507"/>
            <a:ext cx="7625751" cy="646331"/>
          </a:xfrm>
          <a:prstGeom prst="rect">
            <a:avLst/>
          </a:prstGeom>
          <a:noFill/>
        </p:spPr>
        <p:txBody>
          <a:bodyPr wrap="square">
            <a:spAutoFit/>
          </a:bodyPr>
          <a:lstStyle/>
          <a:p>
            <a:pPr algn="r">
              <a:defRPr/>
            </a:pPr>
            <a:r>
              <a:rPr lang="en-US" sz="1200" i="1" dirty="0" err="1" smtClean="0"/>
              <a:t>Gajendra</a:t>
            </a:r>
            <a:r>
              <a:rPr lang="en-US" sz="1200" i="1" dirty="0" smtClean="0"/>
              <a:t> </a:t>
            </a:r>
            <a:r>
              <a:rPr lang="en-US" sz="1200" i="1" dirty="0"/>
              <a:t>S</a:t>
            </a:r>
            <a:r>
              <a:rPr lang="en-US" sz="1200" i="1" dirty="0" smtClean="0"/>
              <a:t>, </a:t>
            </a:r>
            <a:r>
              <a:rPr lang="en-US" sz="1200" i="1" dirty="0"/>
              <a:t>et al. </a:t>
            </a:r>
            <a:r>
              <a:rPr lang="en-US" sz="1200" i="1" dirty="0" smtClean="0"/>
              <a:t>Turk </a:t>
            </a:r>
            <a:r>
              <a:rPr lang="en-US" sz="1200" i="1" dirty="0" err="1"/>
              <a:t>patoloji</a:t>
            </a:r>
            <a:r>
              <a:rPr lang="en-US" sz="1200" i="1" dirty="0"/>
              <a:t> </a:t>
            </a:r>
            <a:r>
              <a:rPr lang="en-US" sz="1200" i="1" dirty="0" err="1"/>
              <a:t>dergisi</a:t>
            </a:r>
            <a:r>
              <a:rPr lang="en-US" sz="1200" i="1" dirty="0"/>
              <a:t>. 2016;32(2):</a:t>
            </a:r>
            <a:r>
              <a:rPr lang="en-US" sz="1200" i="1" dirty="0" smtClean="0"/>
              <a:t>105-11.</a:t>
            </a:r>
          </a:p>
          <a:p>
            <a:pPr algn="r">
              <a:defRPr/>
            </a:pPr>
            <a:r>
              <a:rPr lang="en-US" sz="1200" i="1" dirty="0">
                <a:cs typeface="Angsana New" charset="-34"/>
              </a:rPr>
              <a:t>Kauffman CA. Clinical microbiology reviews. 2007;20(1):115-32.</a:t>
            </a:r>
            <a:endParaRPr lang="th-TH" sz="1200" i="1" dirty="0">
              <a:cs typeface="Angsana New" charset="-34"/>
            </a:endParaRPr>
          </a:p>
          <a:p>
            <a:pPr algn="r">
              <a:defRPr/>
            </a:pPr>
            <a:r>
              <a:rPr lang="en-US" sz="1200" i="1" dirty="0" err="1" smtClean="0"/>
              <a:t>Larbcharoensub</a:t>
            </a:r>
            <a:r>
              <a:rPr lang="en-US" sz="1200" i="1" dirty="0" smtClean="0"/>
              <a:t> </a:t>
            </a:r>
            <a:r>
              <a:rPr lang="en-US" sz="1200" i="1" dirty="0"/>
              <a:t>N, et al. Southeast Asian J Trop Med Public Health. 2011;42(4):920-5</a:t>
            </a:r>
            <a:r>
              <a:rPr lang="en-US" sz="1200" i="1" dirty="0" smtClean="0"/>
              <a:t>.</a:t>
            </a:r>
            <a:endParaRPr lang="th-TH" sz="1200" i="1" dirty="0">
              <a:cs typeface="Angsana New" charset="-34"/>
            </a:endParaRPr>
          </a:p>
        </p:txBody>
      </p:sp>
    </p:spTree>
    <p:extLst>
      <p:ext uri="{BB962C8B-B14F-4D97-AF65-F5344CB8AC3E}">
        <p14:creationId xmlns:p14="http://schemas.microsoft.com/office/powerpoint/2010/main" val="2125199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ชื่อเรื่อง 1"/>
          <p:cNvSpPr>
            <a:spLocks noGrp="1"/>
          </p:cNvSpPr>
          <p:nvPr>
            <p:ph type="title"/>
          </p:nvPr>
        </p:nvSpPr>
        <p:spPr/>
        <p:txBody>
          <a:bodyPr/>
          <a:lstStyle/>
          <a:p>
            <a:pPr algn="ctr"/>
            <a:r>
              <a:rPr lang="en-US" altLang="th-TH" sz="4000" i="0" dirty="0" smtClean="0"/>
              <a:t>Adrenal Histoplasmosis</a:t>
            </a:r>
            <a:endParaRPr lang="th-TH" altLang="th-TH" sz="4000" i="0" dirty="0" smtClean="0"/>
          </a:p>
        </p:txBody>
      </p:sp>
      <p:sp>
        <p:nvSpPr>
          <p:cNvPr id="123907" name="ตัวแทนเนื้อหา 2"/>
          <p:cNvSpPr>
            <a:spLocks noGrp="1"/>
          </p:cNvSpPr>
          <p:nvPr>
            <p:ph idx="1"/>
          </p:nvPr>
        </p:nvSpPr>
        <p:spPr>
          <a:xfrm>
            <a:off x="628650" y="1583396"/>
            <a:ext cx="7886700" cy="5070446"/>
          </a:xfrm>
        </p:spPr>
        <p:txBody>
          <a:bodyPr>
            <a:normAutofit/>
          </a:bodyPr>
          <a:lstStyle/>
          <a:p>
            <a:pPr marL="0" indent="0">
              <a:buNone/>
            </a:pPr>
            <a:r>
              <a:rPr lang="en-US" altLang="th-TH" sz="2200" b="1" dirty="0" smtClean="0">
                <a:cs typeface="CordiaUPC" panose="020B0304020202020204" pitchFamily="34" charset="-34"/>
              </a:rPr>
              <a:t>Imaging</a:t>
            </a:r>
          </a:p>
          <a:p>
            <a:r>
              <a:rPr lang="en-US" altLang="th-TH" sz="2200" b="1" dirty="0" smtClean="0">
                <a:cs typeface="CordiaUPC" panose="020B0304020202020204" pitchFamily="34" charset="-34"/>
              </a:rPr>
              <a:t>Ultrasonography</a:t>
            </a:r>
          </a:p>
          <a:p>
            <a:pPr lvl="1"/>
            <a:r>
              <a:rPr lang="en-US" altLang="th-TH" sz="2200" dirty="0" smtClean="0">
                <a:cs typeface="CordiaUPC" panose="020B0304020202020204" pitchFamily="34" charset="-34"/>
              </a:rPr>
              <a:t>Uniformly hypoechoic to </a:t>
            </a:r>
            <a:r>
              <a:rPr lang="en-US" altLang="th-TH" sz="2200" dirty="0" err="1" smtClean="0">
                <a:cs typeface="CordiaUPC" panose="020B0304020202020204" pitchFamily="34" charset="-34"/>
              </a:rPr>
              <a:t>heterogenous</a:t>
            </a:r>
            <a:r>
              <a:rPr lang="en-US" altLang="th-TH" sz="2200" dirty="0" smtClean="0">
                <a:cs typeface="CordiaUPC" panose="020B0304020202020204" pitchFamily="34" charset="-34"/>
              </a:rPr>
              <a:t> </a:t>
            </a:r>
            <a:r>
              <a:rPr lang="en-US" altLang="th-TH" sz="2200" dirty="0" err="1" smtClean="0">
                <a:cs typeface="CordiaUPC" panose="020B0304020202020204" pitchFamily="34" charset="-34"/>
              </a:rPr>
              <a:t>echopattern</a:t>
            </a:r>
            <a:r>
              <a:rPr lang="en-US" altLang="th-TH" sz="2200" dirty="0" smtClean="0">
                <a:cs typeface="CordiaUPC" panose="020B0304020202020204" pitchFamily="34" charset="-34"/>
              </a:rPr>
              <a:t> with preservation of normal adrenal gland outlines</a:t>
            </a:r>
          </a:p>
          <a:p>
            <a:r>
              <a:rPr lang="en-US" altLang="th-TH" sz="2200" b="1" dirty="0" smtClean="0">
                <a:cs typeface="CordiaUPC" panose="020B0304020202020204" pitchFamily="34" charset="-34"/>
              </a:rPr>
              <a:t>Computed tomography (CT)</a:t>
            </a:r>
          </a:p>
          <a:p>
            <a:pPr lvl="1"/>
            <a:r>
              <a:rPr lang="en-US" altLang="th-TH" sz="2200" b="1" dirty="0" smtClean="0">
                <a:cs typeface="CordiaUPC" panose="020B0304020202020204" pitchFamily="34" charset="-34"/>
              </a:rPr>
              <a:t>Adrenal gland: </a:t>
            </a:r>
          </a:p>
          <a:p>
            <a:pPr lvl="2"/>
            <a:r>
              <a:rPr lang="en-US" altLang="th-TH" sz="2200" dirty="0" smtClean="0">
                <a:cs typeface="CordiaUPC" panose="020B0304020202020204" pitchFamily="34" charset="-34"/>
              </a:rPr>
              <a:t>Bilateral symmetrical adrenal enlargement </a:t>
            </a:r>
          </a:p>
          <a:p>
            <a:pPr lvl="2"/>
            <a:r>
              <a:rPr lang="en-US" altLang="th-TH" sz="2200" dirty="0" smtClean="0">
                <a:cs typeface="CordiaUPC" panose="020B0304020202020204" pitchFamily="34" charset="-34"/>
              </a:rPr>
              <a:t>Low-density areas of necrosis and hemorrhage</a:t>
            </a:r>
          </a:p>
          <a:p>
            <a:pPr lvl="2"/>
            <a:r>
              <a:rPr lang="en-US" altLang="th-TH" sz="2200" dirty="0" smtClean="0">
                <a:cs typeface="CordiaUPC" panose="020B0304020202020204" pitchFamily="34" charset="-34"/>
              </a:rPr>
              <a:t>Faint or dense calcification</a:t>
            </a:r>
          </a:p>
          <a:p>
            <a:pPr lvl="1"/>
            <a:r>
              <a:rPr lang="en-US" altLang="th-TH" sz="2200" b="1" dirty="0" smtClean="0">
                <a:cs typeface="CordiaUPC" panose="020B0304020202020204" pitchFamily="34" charset="-34"/>
              </a:rPr>
              <a:t>Liver: </a:t>
            </a:r>
            <a:r>
              <a:rPr lang="en-US" altLang="th-TH" sz="2200" dirty="0" smtClean="0">
                <a:cs typeface="CordiaUPC" panose="020B0304020202020204" pitchFamily="34" charset="-34"/>
              </a:rPr>
              <a:t>mild to moderate hepatomegaly</a:t>
            </a:r>
          </a:p>
          <a:p>
            <a:pPr lvl="1"/>
            <a:r>
              <a:rPr lang="en-US" altLang="th-TH" sz="2200" b="1" dirty="0" smtClean="0">
                <a:cs typeface="CordiaUPC" panose="020B0304020202020204" pitchFamily="34" charset="-34"/>
              </a:rPr>
              <a:t>Spleen: </a:t>
            </a:r>
            <a:r>
              <a:rPr lang="en-US" altLang="th-TH" sz="2200" dirty="0" smtClean="0">
                <a:cs typeface="CordiaUPC" panose="020B0304020202020204" pitchFamily="34" charset="-34"/>
              </a:rPr>
              <a:t>splenomegaly with focal </a:t>
            </a:r>
            <a:r>
              <a:rPr lang="en-US" altLang="th-TH" sz="2200" dirty="0" err="1" smtClean="0">
                <a:cs typeface="CordiaUPC" panose="020B0304020202020204" pitchFamily="34" charset="-34"/>
              </a:rPr>
              <a:t>hypodense</a:t>
            </a:r>
            <a:r>
              <a:rPr lang="en-US" altLang="th-TH" sz="2200" dirty="0" smtClean="0">
                <a:cs typeface="CordiaUPC" panose="020B0304020202020204" pitchFamily="34" charset="-34"/>
              </a:rPr>
              <a:t> lesion</a:t>
            </a:r>
          </a:p>
          <a:p>
            <a:pPr lvl="1"/>
            <a:r>
              <a:rPr lang="en-US" altLang="th-TH" sz="2200" b="1" dirty="0" smtClean="0">
                <a:cs typeface="CordiaUPC" panose="020B0304020202020204" pitchFamily="34" charset="-34"/>
              </a:rPr>
              <a:t>Lymph nodes: </a:t>
            </a:r>
            <a:r>
              <a:rPr lang="en-US" altLang="th-TH" sz="2200" dirty="0" smtClean="0">
                <a:cs typeface="CordiaUPC" panose="020B0304020202020204" pitchFamily="34" charset="-34"/>
              </a:rPr>
              <a:t>abdominal lymphadenopathy</a:t>
            </a:r>
          </a:p>
        </p:txBody>
      </p:sp>
      <p:sp>
        <p:nvSpPr>
          <p:cNvPr id="6" name="กล่องข้อความ 5"/>
          <p:cNvSpPr txBox="1"/>
          <p:nvPr/>
        </p:nvSpPr>
        <p:spPr>
          <a:xfrm>
            <a:off x="1518249" y="6396335"/>
            <a:ext cx="7625751" cy="461665"/>
          </a:xfrm>
          <a:prstGeom prst="rect">
            <a:avLst/>
          </a:prstGeom>
          <a:noFill/>
        </p:spPr>
        <p:txBody>
          <a:bodyPr wrap="square">
            <a:spAutoFit/>
          </a:bodyPr>
          <a:lstStyle/>
          <a:p>
            <a:pPr algn="r">
              <a:defRPr/>
            </a:pPr>
            <a:endParaRPr lang="en-US" sz="1200" i="1" dirty="0" smtClean="0"/>
          </a:p>
          <a:p>
            <a:pPr algn="r">
              <a:defRPr/>
            </a:pPr>
            <a:r>
              <a:rPr lang="en-US" sz="1200" i="1" dirty="0" err="1" smtClean="0"/>
              <a:t>Gajendra</a:t>
            </a:r>
            <a:r>
              <a:rPr lang="en-US" sz="1200" i="1" dirty="0" smtClean="0"/>
              <a:t> </a:t>
            </a:r>
            <a:r>
              <a:rPr lang="en-US" sz="1200" i="1" dirty="0"/>
              <a:t>S</a:t>
            </a:r>
            <a:r>
              <a:rPr lang="en-US" sz="1200" i="1" dirty="0" smtClean="0"/>
              <a:t>, </a:t>
            </a:r>
            <a:r>
              <a:rPr lang="en-US" sz="1200" i="1" dirty="0"/>
              <a:t>et al. </a:t>
            </a:r>
            <a:r>
              <a:rPr lang="en-US" sz="1200" i="1" dirty="0" smtClean="0"/>
              <a:t>Turk </a:t>
            </a:r>
            <a:r>
              <a:rPr lang="en-US" sz="1200" i="1" dirty="0" err="1"/>
              <a:t>patoloji</a:t>
            </a:r>
            <a:r>
              <a:rPr lang="en-US" sz="1200" i="1" dirty="0"/>
              <a:t> </a:t>
            </a:r>
            <a:r>
              <a:rPr lang="en-US" sz="1200" i="1" dirty="0" err="1"/>
              <a:t>dergisi</a:t>
            </a:r>
            <a:r>
              <a:rPr lang="en-US" sz="1200" i="1" dirty="0"/>
              <a:t>. 2016;32(2):</a:t>
            </a:r>
            <a:r>
              <a:rPr lang="en-US" sz="1200" i="1" dirty="0" smtClean="0"/>
              <a:t>105-11.</a:t>
            </a:r>
          </a:p>
        </p:txBody>
      </p:sp>
    </p:spTree>
    <p:extLst>
      <p:ext uri="{BB962C8B-B14F-4D97-AF65-F5344CB8AC3E}">
        <p14:creationId xmlns:p14="http://schemas.microsoft.com/office/powerpoint/2010/main" val="233595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ชื่อเรื่อง 1"/>
          <p:cNvSpPr>
            <a:spLocks noGrp="1"/>
          </p:cNvSpPr>
          <p:nvPr>
            <p:ph type="title"/>
          </p:nvPr>
        </p:nvSpPr>
        <p:spPr/>
        <p:txBody>
          <a:bodyPr/>
          <a:lstStyle/>
          <a:p>
            <a:pPr algn="ctr"/>
            <a:r>
              <a:rPr lang="en-US" altLang="th-TH" i="0" dirty="0" smtClean="0"/>
              <a:t>Adrenal </a:t>
            </a:r>
            <a:r>
              <a:rPr lang="en-US" altLang="th-TH" i="0" dirty="0" err="1" smtClean="0"/>
              <a:t>Histoplasmosis</a:t>
            </a:r>
            <a:endParaRPr lang="th-TH" altLang="th-TH" i="0" dirty="0" smtClean="0"/>
          </a:p>
        </p:txBody>
      </p:sp>
      <p:sp>
        <p:nvSpPr>
          <p:cNvPr id="123907" name="ตัวแทนเนื้อหา 2"/>
          <p:cNvSpPr>
            <a:spLocks noGrp="1"/>
          </p:cNvSpPr>
          <p:nvPr>
            <p:ph idx="1"/>
          </p:nvPr>
        </p:nvSpPr>
        <p:spPr>
          <a:xfrm>
            <a:off x="628650" y="1583396"/>
            <a:ext cx="7886700" cy="5070446"/>
          </a:xfrm>
        </p:spPr>
        <p:txBody>
          <a:bodyPr>
            <a:normAutofit/>
          </a:bodyPr>
          <a:lstStyle/>
          <a:p>
            <a:pPr marL="0" indent="0">
              <a:buNone/>
            </a:pPr>
            <a:r>
              <a:rPr lang="en-US" altLang="th-TH" sz="3000" b="1" dirty="0" smtClean="0">
                <a:latin typeface="CordiaUPC" panose="020B0304020202020204" pitchFamily="34" charset="-34"/>
                <a:cs typeface="CordiaUPC" panose="020B0304020202020204" pitchFamily="34" charset="-34"/>
              </a:rPr>
              <a:t>Imaging: computed tomography (CT)</a:t>
            </a:r>
          </a:p>
        </p:txBody>
      </p:sp>
      <p:sp>
        <p:nvSpPr>
          <p:cNvPr id="6" name="กล่องข้อความ 5"/>
          <p:cNvSpPr txBox="1"/>
          <p:nvPr/>
        </p:nvSpPr>
        <p:spPr>
          <a:xfrm>
            <a:off x="1518249" y="6396335"/>
            <a:ext cx="7625751" cy="461665"/>
          </a:xfrm>
          <a:prstGeom prst="rect">
            <a:avLst/>
          </a:prstGeom>
          <a:noFill/>
        </p:spPr>
        <p:txBody>
          <a:bodyPr wrap="square">
            <a:spAutoFit/>
          </a:bodyPr>
          <a:lstStyle/>
          <a:p>
            <a:pPr algn="r">
              <a:defRPr/>
            </a:pPr>
            <a:endParaRPr lang="en-US" sz="1200" i="1" dirty="0" smtClean="0"/>
          </a:p>
          <a:p>
            <a:pPr algn="r">
              <a:defRPr/>
            </a:pPr>
            <a:r>
              <a:rPr lang="en-US" sz="1200" i="1" dirty="0" err="1"/>
              <a:t>Larbcharoensub</a:t>
            </a:r>
            <a:r>
              <a:rPr lang="en-US" sz="1200" i="1" dirty="0"/>
              <a:t> N, et al. Southeast Asian J Trop Med Public Health. 2011;42(4):920-5</a:t>
            </a:r>
            <a:r>
              <a:rPr lang="en-US" sz="1200" i="1" dirty="0" smtClean="0"/>
              <a:t>.</a:t>
            </a:r>
            <a:endParaRPr lang="th-TH" sz="1200" i="1" dirty="0">
              <a:cs typeface="Angsana New" charset="-34"/>
            </a:endParaRPr>
          </a:p>
        </p:txBody>
      </p:sp>
      <p:pic>
        <p:nvPicPr>
          <p:cNvPr id="2" name="Picture 1"/>
          <p:cNvPicPr>
            <a:picLocks noChangeAspect="1"/>
          </p:cNvPicPr>
          <p:nvPr/>
        </p:nvPicPr>
        <p:blipFill>
          <a:blip r:embed="rId3"/>
          <a:stretch>
            <a:fillRect/>
          </a:stretch>
        </p:blipFill>
        <p:spPr>
          <a:xfrm>
            <a:off x="1771291" y="2134572"/>
            <a:ext cx="5692534" cy="4261763"/>
          </a:xfrm>
          <a:prstGeom prst="rect">
            <a:avLst/>
          </a:prstGeom>
        </p:spPr>
      </p:pic>
    </p:spTree>
    <p:extLst>
      <p:ext uri="{BB962C8B-B14F-4D97-AF65-F5344CB8AC3E}">
        <p14:creationId xmlns:p14="http://schemas.microsoft.com/office/powerpoint/2010/main" val="1668817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ชื่อเรื่อง 1"/>
          <p:cNvSpPr>
            <a:spLocks noGrp="1"/>
          </p:cNvSpPr>
          <p:nvPr>
            <p:ph type="title"/>
          </p:nvPr>
        </p:nvSpPr>
        <p:spPr/>
        <p:txBody>
          <a:bodyPr/>
          <a:lstStyle/>
          <a:p>
            <a:pPr algn="ctr"/>
            <a:r>
              <a:rPr lang="en-US" altLang="th-TH" sz="4000" i="0" dirty="0" smtClean="0"/>
              <a:t>Adrenal </a:t>
            </a:r>
            <a:r>
              <a:rPr lang="en-US" altLang="th-TH" sz="4000" i="0" dirty="0" err="1" smtClean="0"/>
              <a:t>Histoplasmosis</a:t>
            </a:r>
            <a:endParaRPr lang="th-TH" altLang="th-TH" sz="4000" i="0" dirty="0" smtClean="0"/>
          </a:p>
        </p:txBody>
      </p:sp>
      <p:sp>
        <p:nvSpPr>
          <p:cNvPr id="123907" name="ตัวแทนเนื้อหา 2"/>
          <p:cNvSpPr>
            <a:spLocks noGrp="1"/>
          </p:cNvSpPr>
          <p:nvPr>
            <p:ph idx="1"/>
          </p:nvPr>
        </p:nvSpPr>
        <p:spPr>
          <a:xfrm>
            <a:off x="628650" y="1583396"/>
            <a:ext cx="7886700" cy="5070446"/>
          </a:xfrm>
        </p:spPr>
        <p:txBody>
          <a:bodyPr>
            <a:normAutofit/>
          </a:bodyPr>
          <a:lstStyle/>
          <a:p>
            <a:r>
              <a:rPr lang="en-US" altLang="th-TH" sz="2400" b="1" dirty="0" smtClean="0"/>
              <a:t>Differential diagnosis of CT findings</a:t>
            </a:r>
          </a:p>
          <a:p>
            <a:pPr lvl="1"/>
            <a:r>
              <a:rPr lang="en-US" altLang="th-TH" b="1" dirty="0" smtClean="0">
                <a:cs typeface="+mn-cs"/>
              </a:rPr>
              <a:t>Adrenal infections</a:t>
            </a:r>
          </a:p>
          <a:p>
            <a:pPr lvl="2"/>
            <a:r>
              <a:rPr lang="en-US" altLang="th-TH" dirty="0" smtClean="0">
                <a:cs typeface="+mn-cs"/>
              </a:rPr>
              <a:t>Tuberculosis</a:t>
            </a:r>
          </a:p>
          <a:p>
            <a:pPr lvl="2"/>
            <a:r>
              <a:rPr lang="en-US" altLang="th-TH" dirty="0" err="1" smtClean="0">
                <a:cs typeface="+mn-cs"/>
              </a:rPr>
              <a:t>Aspergillosis</a:t>
            </a:r>
            <a:endParaRPr lang="en-US" altLang="th-TH" dirty="0" smtClean="0">
              <a:cs typeface="+mn-cs"/>
            </a:endParaRPr>
          </a:p>
          <a:p>
            <a:pPr lvl="2"/>
            <a:r>
              <a:rPr lang="en-US" altLang="th-TH" dirty="0" err="1" smtClean="0">
                <a:cs typeface="+mn-cs"/>
              </a:rPr>
              <a:t>Cryptococcosis</a:t>
            </a:r>
            <a:endParaRPr lang="en-US" altLang="th-TH" dirty="0" smtClean="0">
              <a:cs typeface="+mn-cs"/>
            </a:endParaRPr>
          </a:p>
          <a:p>
            <a:pPr lvl="2"/>
            <a:r>
              <a:rPr lang="en-US" altLang="th-TH" dirty="0" err="1" smtClean="0">
                <a:cs typeface="+mn-cs"/>
              </a:rPr>
              <a:t>Blastomycosis</a:t>
            </a:r>
            <a:endParaRPr lang="en-US" altLang="th-TH" dirty="0" smtClean="0">
              <a:cs typeface="+mn-cs"/>
            </a:endParaRPr>
          </a:p>
          <a:p>
            <a:pPr lvl="2"/>
            <a:r>
              <a:rPr lang="en-US" altLang="th-TH" dirty="0" err="1" smtClean="0">
                <a:cs typeface="+mn-cs"/>
              </a:rPr>
              <a:t>Penicillosis</a:t>
            </a:r>
            <a:endParaRPr lang="en-US" altLang="th-TH" dirty="0" smtClean="0">
              <a:cs typeface="+mn-cs"/>
            </a:endParaRPr>
          </a:p>
          <a:p>
            <a:pPr lvl="1"/>
            <a:r>
              <a:rPr lang="en-US" altLang="th-TH" b="1" dirty="0" smtClean="0">
                <a:cs typeface="+mn-cs"/>
              </a:rPr>
              <a:t>Adrenal lymphoma</a:t>
            </a:r>
          </a:p>
          <a:p>
            <a:pPr lvl="1"/>
            <a:r>
              <a:rPr lang="en-US" altLang="th-TH" b="1" dirty="0" smtClean="0">
                <a:cs typeface="+mn-cs"/>
              </a:rPr>
              <a:t>Adrenal metastasis</a:t>
            </a:r>
            <a:endParaRPr lang="en-US" altLang="th-TH" b="1" dirty="0">
              <a:cs typeface="+mn-cs"/>
            </a:endParaRPr>
          </a:p>
          <a:p>
            <a:pPr lvl="1"/>
            <a:endParaRPr lang="en-US" altLang="th-TH" b="1" dirty="0" smtClean="0">
              <a:cs typeface="+mn-cs"/>
            </a:endParaRPr>
          </a:p>
        </p:txBody>
      </p:sp>
      <p:sp>
        <p:nvSpPr>
          <p:cNvPr id="6" name="กล่องข้อความ 5"/>
          <p:cNvSpPr txBox="1"/>
          <p:nvPr/>
        </p:nvSpPr>
        <p:spPr>
          <a:xfrm>
            <a:off x="1518249" y="6396335"/>
            <a:ext cx="7625751" cy="461665"/>
          </a:xfrm>
          <a:prstGeom prst="rect">
            <a:avLst/>
          </a:prstGeom>
          <a:noFill/>
        </p:spPr>
        <p:txBody>
          <a:bodyPr wrap="square">
            <a:spAutoFit/>
          </a:bodyPr>
          <a:lstStyle/>
          <a:p>
            <a:pPr algn="r">
              <a:defRPr/>
            </a:pPr>
            <a:r>
              <a:rPr lang="en-US" sz="1200" i="1" dirty="0" err="1"/>
              <a:t>Gajendra</a:t>
            </a:r>
            <a:r>
              <a:rPr lang="en-US" sz="1200" i="1" dirty="0"/>
              <a:t> S, et al. Turk </a:t>
            </a:r>
            <a:r>
              <a:rPr lang="en-US" sz="1200" i="1" dirty="0" err="1"/>
              <a:t>patoloji</a:t>
            </a:r>
            <a:r>
              <a:rPr lang="en-US" sz="1200" i="1" dirty="0"/>
              <a:t> </a:t>
            </a:r>
            <a:r>
              <a:rPr lang="en-US" sz="1200" i="1" dirty="0" err="1"/>
              <a:t>dergisi</a:t>
            </a:r>
            <a:r>
              <a:rPr lang="en-US" sz="1200" i="1" dirty="0"/>
              <a:t>. 2016;32(2):105-11.</a:t>
            </a:r>
          </a:p>
          <a:p>
            <a:pPr algn="r">
              <a:defRPr/>
            </a:pPr>
            <a:r>
              <a:rPr lang="en-US" sz="1200" i="1" dirty="0" err="1" smtClean="0"/>
              <a:t>Larbcharoensub</a:t>
            </a:r>
            <a:r>
              <a:rPr lang="en-US" sz="1200" i="1" dirty="0" smtClean="0"/>
              <a:t> </a:t>
            </a:r>
            <a:r>
              <a:rPr lang="en-US" sz="1200" i="1" dirty="0"/>
              <a:t>N, et al. Southeast Asian J Trop Med Public Health. 2011;42(4):920-5</a:t>
            </a:r>
            <a:r>
              <a:rPr lang="en-US" sz="1200" i="1" dirty="0" smtClean="0"/>
              <a:t>.</a:t>
            </a:r>
            <a:endParaRPr lang="th-TH" sz="1200" i="1" dirty="0">
              <a:cs typeface="Angsana New" charset="-34"/>
            </a:endParaRPr>
          </a:p>
        </p:txBody>
      </p:sp>
    </p:spTree>
    <p:extLst>
      <p:ext uri="{BB962C8B-B14F-4D97-AF65-F5344CB8AC3E}">
        <p14:creationId xmlns:p14="http://schemas.microsoft.com/office/powerpoint/2010/main" val="2772389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ชื่อเรื่อง 1"/>
          <p:cNvSpPr>
            <a:spLocks noGrp="1"/>
          </p:cNvSpPr>
          <p:nvPr>
            <p:ph type="title"/>
          </p:nvPr>
        </p:nvSpPr>
        <p:spPr/>
        <p:txBody>
          <a:bodyPr/>
          <a:lstStyle/>
          <a:p>
            <a:pPr algn="ctr"/>
            <a:r>
              <a:rPr lang="en-US" altLang="th-TH" sz="4000" i="0" dirty="0" smtClean="0"/>
              <a:t>Adrenal Histoplasmosis</a:t>
            </a:r>
            <a:endParaRPr lang="th-TH" altLang="th-TH" sz="4000" i="0" dirty="0" smtClean="0"/>
          </a:p>
        </p:txBody>
      </p:sp>
      <p:sp>
        <p:nvSpPr>
          <p:cNvPr id="123907" name="ตัวแทนเนื้อหา 2"/>
          <p:cNvSpPr>
            <a:spLocks noGrp="1"/>
          </p:cNvSpPr>
          <p:nvPr>
            <p:ph idx="1"/>
          </p:nvPr>
        </p:nvSpPr>
        <p:spPr>
          <a:xfrm>
            <a:off x="628650" y="1583396"/>
            <a:ext cx="7886700" cy="5070446"/>
          </a:xfrm>
        </p:spPr>
        <p:txBody>
          <a:bodyPr>
            <a:normAutofit/>
          </a:bodyPr>
          <a:lstStyle/>
          <a:p>
            <a:r>
              <a:rPr lang="en-US" altLang="th-TH" sz="2400" b="1" dirty="0" smtClean="0">
                <a:cs typeface="CordiaUPC" panose="020B0304020202020204" pitchFamily="34" charset="-34"/>
              </a:rPr>
              <a:t>Diagnosis</a:t>
            </a:r>
          </a:p>
          <a:p>
            <a:pPr lvl="1"/>
            <a:r>
              <a:rPr lang="en-US" altLang="th-TH" b="1" dirty="0" smtClean="0">
                <a:cs typeface="CordiaUPC" panose="020B0304020202020204" pitchFamily="34" charset="-34"/>
              </a:rPr>
              <a:t>Other laboratory tests</a:t>
            </a:r>
          </a:p>
          <a:p>
            <a:pPr lvl="2"/>
            <a:r>
              <a:rPr lang="en-US" altLang="th-TH" dirty="0" smtClean="0">
                <a:cs typeface="CordiaUPC" panose="020B0304020202020204" pitchFamily="34" charset="-34"/>
              </a:rPr>
              <a:t>Serology</a:t>
            </a:r>
          </a:p>
          <a:p>
            <a:pPr lvl="2"/>
            <a:r>
              <a:rPr lang="en-US" altLang="th-TH" dirty="0" smtClean="0">
                <a:cs typeface="CordiaUPC" panose="020B0304020202020204" pitchFamily="34" charset="-34"/>
              </a:rPr>
              <a:t>Complement fixation</a:t>
            </a:r>
          </a:p>
          <a:p>
            <a:pPr lvl="2"/>
            <a:r>
              <a:rPr lang="en-US" altLang="th-TH" dirty="0" smtClean="0">
                <a:cs typeface="CordiaUPC" panose="020B0304020202020204" pitchFamily="34" charset="-34"/>
              </a:rPr>
              <a:t>Precipitation test</a:t>
            </a:r>
          </a:p>
          <a:p>
            <a:pPr lvl="2"/>
            <a:r>
              <a:rPr lang="en-US" altLang="th-TH" dirty="0" smtClean="0">
                <a:cs typeface="CordiaUPC" panose="020B0304020202020204" pitchFamily="34" charset="-34"/>
              </a:rPr>
              <a:t>Latex particle agglutination test</a:t>
            </a:r>
          </a:p>
          <a:p>
            <a:pPr lvl="2"/>
            <a:r>
              <a:rPr lang="en-US" altLang="th-TH" dirty="0" smtClean="0">
                <a:cs typeface="CordiaUPC" panose="020B0304020202020204" pitchFamily="34" charset="-34"/>
              </a:rPr>
              <a:t>Aga-gel double immunodiffusion test</a:t>
            </a:r>
          </a:p>
          <a:p>
            <a:pPr lvl="2"/>
            <a:r>
              <a:rPr lang="en-US" altLang="th-TH" dirty="0" smtClean="0">
                <a:cs typeface="CordiaUPC" panose="020B0304020202020204" pitchFamily="34" charset="-34"/>
              </a:rPr>
              <a:t>Radioimmunoassay</a:t>
            </a:r>
          </a:p>
          <a:p>
            <a:pPr lvl="1"/>
            <a:endParaRPr lang="en-US" altLang="th-TH" b="1" dirty="0">
              <a:cs typeface="CordiaUPC" panose="020B0304020202020204" pitchFamily="34" charset="-34"/>
            </a:endParaRPr>
          </a:p>
          <a:p>
            <a:pPr lvl="1"/>
            <a:endParaRPr lang="en-US" altLang="th-TH" sz="2800" b="1" dirty="0" smtClean="0">
              <a:cs typeface="CordiaUPC" panose="020B0304020202020204" pitchFamily="34" charset="-34"/>
            </a:endParaRPr>
          </a:p>
        </p:txBody>
      </p:sp>
      <p:sp>
        <p:nvSpPr>
          <p:cNvPr id="6" name="กล่องข้อความ 5"/>
          <p:cNvSpPr txBox="1"/>
          <p:nvPr/>
        </p:nvSpPr>
        <p:spPr>
          <a:xfrm>
            <a:off x="1518249" y="6396335"/>
            <a:ext cx="7625751" cy="461665"/>
          </a:xfrm>
          <a:prstGeom prst="rect">
            <a:avLst/>
          </a:prstGeom>
          <a:noFill/>
        </p:spPr>
        <p:txBody>
          <a:bodyPr wrap="square">
            <a:spAutoFit/>
          </a:bodyPr>
          <a:lstStyle/>
          <a:p>
            <a:pPr algn="r">
              <a:defRPr/>
            </a:pPr>
            <a:endParaRPr lang="en-US" sz="1200" i="1" dirty="0" smtClean="0"/>
          </a:p>
          <a:p>
            <a:pPr algn="r">
              <a:defRPr/>
            </a:pPr>
            <a:r>
              <a:rPr lang="en-US" sz="1200" i="1" dirty="0" err="1"/>
              <a:t>Larbcharoensub</a:t>
            </a:r>
            <a:r>
              <a:rPr lang="en-US" sz="1200" i="1" dirty="0"/>
              <a:t> N, et al. Southeast Asian J Trop Med Public Health. 2011;42(4):920-5.</a:t>
            </a:r>
            <a:endParaRPr lang="th-TH" sz="1200" i="1" dirty="0">
              <a:cs typeface="Angsana New" charset="-34"/>
            </a:endParaRPr>
          </a:p>
        </p:txBody>
      </p:sp>
    </p:spTree>
    <p:extLst>
      <p:ext uri="{BB962C8B-B14F-4D97-AF65-F5344CB8AC3E}">
        <p14:creationId xmlns:p14="http://schemas.microsoft.com/office/powerpoint/2010/main" val="864668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resentation7">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0E57C4"/>
      </a:accent4>
      <a:accent5>
        <a:srgbClr val="5AA2AE"/>
      </a:accent5>
      <a:accent6>
        <a:srgbClr val="9D90A0"/>
      </a:accent6>
      <a:hlink>
        <a:srgbClr val="9454C3"/>
      </a:hlink>
      <a:folHlink>
        <a:srgbClr val="3EBBF0"/>
      </a:folHlink>
    </a:clrScheme>
    <a:fontScheme name="Custom 5">
      <a:majorFont>
        <a:latin typeface="Tahoma"/>
        <a:ea typeface=""/>
        <a:cs typeface="Tahoma"/>
      </a:majorFont>
      <a:minorFont>
        <a:latin typeface="Tahoma"/>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5-10-09_Exellent_Blue 1">
        <a:dk1>
          <a:srgbClr val="000000"/>
        </a:dk1>
        <a:lt1>
          <a:srgbClr val="FFFFFF"/>
        </a:lt1>
        <a:dk2>
          <a:srgbClr val="2E5768"/>
        </a:dk2>
        <a:lt2>
          <a:srgbClr val="B2B2B2"/>
        </a:lt2>
        <a:accent1>
          <a:srgbClr val="2476B4"/>
        </a:accent1>
        <a:accent2>
          <a:srgbClr val="FFCC00"/>
        </a:accent2>
        <a:accent3>
          <a:srgbClr val="FFFFFF"/>
        </a:accent3>
        <a:accent4>
          <a:srgbClr val="000000"/>
        </a:accent4>
        <a:accent5>
          <a:srgbClr val="ACBDD6"/>
        </a:accent5>
        <a:accent6>
          <a:srgbClr val="E7B900"/>
        </a:accent6>
        <a:hlink>
          <a:srgbClr val="D56127"/>
        </a:hlink>
        <a:folHlink>
          <a:srgbClr val="9FB117"/>
        </a:folHlink>
      </a:clrScheme>
      <a:clrMap bg1="lt1" tx1="dk1" bg2="lt2" tx2="dk2" accent1="accent1" accent2="accent2" accent3="accent3" accent4="accent4" accent5="accent5" accent6="accent6" hlink="hlink" folHlink="folHlink"/>
    </a:extraClrScheme>
    <a:extraClrScheme>
      <a:clrScheme name="15-10-09_Exellent_Blue 2">
        <a:dk1>
          <a:srgbClr val="000000"/>
        </a:dk1>
        <a:lt1>
          <a:srgbClr val="FFFFFF"/>
        </a:lt1>
        <a:dk2>
          <a:srgbClr val="114C9B"/>
        </a:dk2>
        <a:lt2>
          <a:srgbClr val="B2B2B2"/>
        </a:lt2>
        <a:accent1>
          <a:srgbClr val="D89B2E"/>
        </a:accent1>
        <a:accent2>
          <a:srgbClr val="7ACC88"/>
        </a:accent2>
        <a:accent3>
          <a:srgbClr val="FFFFFF"/>
        </a:accent3>
        <a:accent4>
          <a:srgbClr val="000000"/>
        </a:accent4>
        <a:accent5>
          <a:srgbClr val="E9CBAD"/>
        </a:accent5>
        <a:accent6>
          <a:srgbClr val="6EB97B"/>
        </a:accent6>
        <a:hlink>
          <a:srgbClr val="3E94B6"/>
        </a:hlink>
        <a:folHlink>
          <a:srgbClr val="4E63CC"/>
        </a:folHlink>
      </a:clrScheme>
      <a:clrMap bg1="lt1" tx1="dk1" bg2="lt2" tx2="dk2" accent1="accent1" accent2="accent2" accent3="accent3" accent4="accent4" accent5="accent5" accent6="accent6" hlink="hlink" folHlink="folHlink"/>
    </a:extraClrScheme>
    <a:extraClrScheme>
      <a:clrScheme name="15-10-09_Exellent_Blue 3">
        <a:dk1>
          <a:srgbClr val="000000"/>
        </a:dk1>
        <a:lt1>
          <a:srgbClr val="FFFFFF"/>
        </a:lt1>
        <a:dk2>
          <a:srgbClr val="3B0076"/>
        </a:dk2>
        <a:lt2>
          <a:srgbClr val="B2B2B2"/>
        </a:lt2>
        <a:accent1>
          <a:srgbClr val="3692D0"/>
        </a:accent1>
        <a:accent2>
          <a:srgbClr val="A26AD0"/>
        </a:accent2>
        <a:accent3>
          <a:srgbClr val="FFFFFF"/>
        </a:accent3>
        <a:accent4>
          <a:srgbClr val="000000"/>
        </a:accent4>
        <a:accent5>
          <a:srgbClr val="AEC7E4"/>
        </a:accent5>
        <a:accent6>
          <a:srgbClr val="925FBC"/>
        </a:accent6>
        <a:hlink>
          <a:srgbClr val="5ABCC4"/>
        </a:hlink>
        <a:folHlink>
          <a:srgbClr val="3B697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presentation7</Template>
  <TotalTime>4293</TotalTime>
  <Words>1660</Words>
  <Application>Microsoft Office PowerPoint</Application>
  <PresentationFormat>On-screen Show (4:3)</PresentationFormat>
  <Paragraphs>243</Paragraphs>
  <Slides>31</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Angsana New</vt:lpstr>
      <vt:lpstr>Arial</vt:lpstr>
      <vt:lpstr>Calibri</vt:lpstr>
      <vt:lpstr>Cordia New</vt:lpstr>
      <vt:lpstr>CordiaUPC</vt:lpstr>
      <vt:lpstr>Tahoma</vt:lpstr>
      <vt:lpstr>Times New Roman</vt:lpstr>
      <vt:lpstr>Verdana</vt:lpstr>
      <vt:lpstr>Webdings</vt:lpstr>
      <vt:lpstr>Wingdings</vt:lpstr>
      <vt:lpstr>presentation7</vt:lpstr>
      <vt:lpstr>Adrenal Histoplasmosis</vt:lpstr>
      <vt:lpstr>Adrenal Histoplasmosis</vt:lpstr>
      <vt:lpstr>Adrenal Histoplasmosis</vt:lpstr>
      <vt:lpstr>Adrenal Histoplasmosis</vt:lpstr>
      <vt:lpstr>Adrenal Histoplasmosis</vt:lpstr>
      <vt:lpstr>Adrenal Histoplasmosis</vt:lpstr>
      <vt:lpstr>Adrenal Histoplasmosis</vt:lpstr>
      <vt:lpstr>Adrenal Histoplasmosis</vt:lpstr>
      <vt:lpstr>Adrenal Histoplasmosis</vt:lpstr>
      <vt:lpstr>Adrenal Histoplasmosis</vt:lpstr>
      <vt:lpstr>Adrenal Histoplasmosis</vt:lpstr>
      <vt:lpstr>Adrenal Histoplasmosis</vt:lpstr>
      <vt:lpstr>Adrenal Tuberculosis</vt:lpstr>
      <vt:lpstr>Adrenal Tuberculosis</vt:lpstr>
      <vt:lpstr>Adrenal Tuberculosis</vt:lpstr>
      <vt:lpstr>Adrenal Tuberculosis</vt:lpstr>
      <vt:lpstr>Adrenal Tuberculosis </vt:lpstr>
      <vt:lpstr>Adrenal Tuberculosis</vt:lpstr>
      <vt:lpstr>Adrenal Tuberculosis</vt:lpstr>
      <vt:lpstr>Adrenal Tuberculosis</vt:lpstr>
      <vt:lpstr>PowerPoint Presentation</vt:lpstr>
      <vt:lpstr>Adrenal Tuberculosis</vt:lpstr>
      <vt:lpstr>Tuberculosis and Histoplasmosis Co-Infection </vt:lpstr>
      <vt:lpstr>Persistent constitutional symptoms despite  anti-tuberculous treatment in disseminated TB</vt:lpstr>
      <vt:lpstr>PowerPoint Presentation</vt:lpstr>
      <vt:lpstr>PowerPoint Presentation</vt:lpstr>
      <vt:lpstr>TB and Histoplasmosis co-infection  in AIDS patients</vt:lpstr>
      <vt:lpstr>TB and Histoplasmosis co-infection  in AIDS patients</vt:lpstr>
      <vt:lpstr>TB and Histoplasmosis co-infection  in AIDS patients</vt:lpstr>
      <vt:lpstr>TB and Histoplasmosis co-infection  in AIDS patients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Guidelines for Diagnosis and Management of Hyperthyroidism and other causes of Thyrotoxicosis</dc:title>
  <dc:creator>Windows User</dc:creator>
  <cp:lastModifiedBy>natt062@gmail.com</cp:lastModifiedBy>
  <cp:revision>299</cp:revision>
  <dcterms:created xsi:type="dcterms:W3CDTF">2016-08-27T10:25:32Z</dcterms:created>
  <dcterms:modified xsi:type="dcterms:W3CDTF">2018-05-05T06:16:11Z</dcterms:modified>
</cp:coreProperties>
</file>