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309" r:id="rId3"/>
    <p:sldId id="302" r:id="rId4"/>
    <p:sldId id="303" r:id="rId5"/>
    <p:sldId id="304" r:id="rId6"/>
    <p:sldId id="305" r:id="rId7"/>
    <p:sldId id="306" r:id="rId8"/>
    <p:sldId id="307" r:id="rId9"/>
    <p:sldId id="308" r:id="rId10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DD3E7"/>
          </a:solidFill>
        </a:fill>
      </a:tcStyle>
    </a:wholeTbl>
    <a:band2H>
      <a:tcTxStyle/>
      <a:tcStyle>
        <a:tcBdr/>
        <a:fill>
          <a:solidFill>
            <a:srgbClr val="E8EAF3"/>
          </a:solidFill>
        </a:fill>
      </a:tcStyle>
    </a:band2H>
    <a:firstCol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DADA"/>
          </a:solidFill>
        </a:fill>
      </a:tcStyle>
    </a:wholeTbl>
    <a:band2H>
      <a:tcTxStyle/>
      <a:tcStyle>
        <a:tcBdr/>
        <a:fill>
          <a:solidFill>
            <a:srgbClr val="E6EDED"/>
          </a:solidFill>
        </a:fill>
      </a:tcStyle>
    </a:band2H>
    <a:firstCol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Tahoma"/>
          <a:ea typeface="Tahoma"/>
          <a:cs typeface="Tahom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78344" autoAdjust="0"/>
  </p:normalViewPr>
  <p:slideViewPr>
    <p:cSldViewPr>
      <p:cViewPr varScale="1">
        <p:scale>
          <a:sx n="83" d="100"/>
          <a:sy n="83" d="100"/>
        </p:scale>
        <p:origin x="194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236346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553200" y="6553200"/>
            <a:ext cx="2133600" cy="287087"/>
          </a:xfrm>
          <a:prstGeom prst="rect">
            <a:avLst/>
          </a:prstGeom>
        </p:spPr>
        <p:txBody>
          <a:bodyPr/>
          <a:lstStyle>
            <a:lvl1pPr algn="r">
              <a:defRPr sz="1400">
                <a:effectLst>
                  <a:outerShdw blurRad="12700" dist="25400" dir="2700000" rotWithShape="0">
                    <a:schemeClr val="accent3">
                      <a:lumOff val="44000"/>
                    </a:scheme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B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ner01-1 copy" descr="banner01-1 copy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4763" y="0"/>
            <a:ext cx="9153526" cy="82232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962400" y="6477000"/>
            <a:ext cx="2133600" cy="26924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11993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45720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91440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137160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1828800" algn="l" defTabSz="914400" rtl="0" latinLnBrk="0">
        <a:lnSpc>
          <a:spcPct val="15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Interhospital"/>
          <p:cNvSpPr txBox="1">
            <a:spLocks noGrp="1"/>
          </p:cNvSpPr>
          <p:nvPr>
            <p:ph type="title" idx="4294967295"/>
          </p:nvPr>
        </p:nvSpPr>
        <p:spPr>
          <a:xfrm>
            <a:off x="1143000" y="1797819"/>
            <a:ext cx="7239000" cy="1127125"/>
          </a:xfrm>
          <a:prstGeom prst="rect">
            <a:avLst/>
          </a:prstGeom>
        </p:spPr>
        <p:txBody>
          <a:bodyPr lIns="0" tIns="0" rIns="0" bIns="0">
            <a:normAutofit fontScale="90000"/>
          </a:bodyPr>
          <a:lstStyle>
            <a:lvl1pPr algn="ctr">
              <a:defRPr sz="5400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>
              <a:defRPr sz="3200">
                <a:solidFill>
                  <a:srgbClr val="011993"/>
                </a:solidFill>
                <a:effectLst/>
                <a:latin typeface="Verdana"/>
                <a:ea typeface="Verdana"/>
                <a:cs typeface="Verdana"/>
                <a:sym typeface="Verdana"/>
              </a:defRPr>
            </a:pPr>
            <a:r>
              <a:rPr sz="5400" dirty="0" err="1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  <a:t>Interhospital</a:t>
            </a:r>
            <a:r>
              <a:rPr lang="th-TH" sz="5400" dirty="0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5400" dirty="0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  <a:t>Conference</a:t>
            </a:r>
            <a:r>
              <a:rPr sz="5400" dirty="0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  <a:t> </a:t>
            </a:r>
          </a:p>
        </p:txBody>
      </p:sp>
      <p:sp>
        <p:nvSpPr>
          <p:cNvPr id="29" name="Case 4"/>
          <p:cNvSpPr txBox="1">
            <a:spLocks noGrp="1"/>
          </p:cNvSpPr>
          <p:nvPr>
            <p:ph type="body" sz="quarter" idx="4294967295"/>
          </p:nvPr>
        </p:nvSpPr>
        <p:spPr>
          <a:xfrm>
            <a:off x="959768" y="3212976"/>
            <a:ext cx="7605464" cy="134644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 defTabSz="647700">
              <a:lnSpc>
                <a:spcPct val="100000"/>
              </a:lnSpc>
            </a:pP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Squamous cell carcinoma of thyroid gland</a:t>
            </a:r>
            <a:endParaRPr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07805" y="2348880"/>
            <a:ext cx="30203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</a:rPr>
              <a:t>Review</a:t>
            </a:r>
            <a:endParaRPr lang="th-TH" sz="6000" b="1" dirty="0"/>
          </a:p>
        </p:txBody>
      </p:sp>
    </p:spTree>
    <p:extLst>
      <p:ext uri="{BB962C8B-B14F-4D97-AF65-F5344CB8AC3E}">
        <p14:creationId xmlns:p14="http://schemas.microsoft.com/office/powerpoint/2010/main" val="179724428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quamous cell carcinoma of thyroid"/>
          <p:cNvSpPr txBox="1">
            <a:spLocks noGrp="1"/>
          </p:cNvSpPr>
          <p:nvPr>
            <p:ph type="ctrTitle" idx="4294967295"/>
          </p:nvPr>
        </p:nvSpPr>
        <p:spPr>
          <a:xfrm>
            <a:off x="1333500" y="-44450"/>
            <a:ext cx="7391400" cy="912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7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Squamous cell carcinoma of thyroid</a:t>
            </a:r>
          </a:p>
        </p:txBody>
      </p:sp>
      <p:sp>
        <p:nvSpPr>
          <p:cNvPr id="401" name="Definition…"/>
          <p:cNvSpPr txBox="1">
            <a:spLocks noGrp="1"/>
          </p:cNvSpPr>
          <p:nvPr>
            <p:ph type="subTitle" idx="4294967295"/>
          </p:nvPr>
        </p:nvSpPr>
        <p:spPr>
          <a:xfrm>
            <a:off x="457200" y="1036637"/>
            <a:ext cx="8229600" cy="520065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 u="sng">
                <a:solidFill>
                  <a:srgbClr val="002060"/>
                </a:solidFill>
              </a:defRPr>
            </a:pPr>
            <a:r>
              <a:rPr dirty="0"/>
              <a:t>Definition</a:t>
            </a:r>
          </a:p>
          <a:p>
            <a:r>
              <a:rPr dirty="0"/>
              <a:t>	“Squamous cell carcinoma of thyroid” (SCC of thyroid) should be composed </a:t>
            </a:r>
            <a:r>
              <a:rPr dirty="0">
                <a:solidFill>
                  <a:srgbClr val="FF0000"/>
                </a:solidFill>
              </a:rPr>
              <a:t>entirely of tumor cells </a:t>
            </a:r>
            <a:r>
              <a:rPr dirty="0"/>
              <a:t>with </a:t>
            </a:r>
            <a:r>
              <a:rPr dirty="0">
                <a:solidFill>
                  <a:srgbClr val="FF0000"/>
                </a:solidFill>
              </a:rPr>
              <a:t>squamous differentiation.</a:t>
            </a:r>
            <a:r>
              <a:rPr lang="th-TH" dirty="0"/>
              <a:t> </a:t>
            </a:r>
            <a:r>
              <a:rPr lang="th-TH" sz="1600" b="1" i="1" dirty="0">
                <a:solidFill>
                  <a:srgbClr val="0070C0"/>
                </a:solidFill>
              </a:rPr>
              <a:t>(</a:t>
            </a:r>
            <a:r>
              <a:rPr lang="en-US" sz="1600" b="1" i="1" dirty="0">
                <a:solidFill>
                  <a:srgbClr val="0070C0"/>
                </a:solidFill>
              </a:rPr>
              <a:t>incidence &lt; 1% of thyroid malignancies</a:t>
            </a:r>
            <a:r>
              <a:rPr lang="th-TH" sz="1600" b="1" i="1" dirty="0">
                <a:solidFill>
                  <a:srgbClr val="0070C0"/>
                </a:solidFill>
              </a:rPr>
              <a:t>)</a:t>
            </a:r>
            <a:endParaRPr b="1" i="1" dirty="0">
              <a:solidFill>
                <a:srgbClr val="0070C0"/>
              </a:solidFill>
            </a:endParaRPr>
          </a:p>
          <a:p>
            <a:pPr>
              <a:defRPr sz="1100" b="1" u="sng">
                <a:solidFill>
                  <a:srgbClr val="002060"/>
                </a:solidFill>
              </a:defRPr>
            </a:pPr>
            <a:endParaRPr dirty="0"/>
          </a:p>
          <a:p>
            <a:pPr>
              <a:defRPr b="1" u="sng">
                <a:solidFill>
                  <a:srgbClr val="002060"/>
                </a:solidFill>
              </a:defRPr>
            </a:pPr>
            <a:r>
              <a:rPr dirty="0"/>
              <a:t>Diffe</a:t>
            </a:r>
            <a:r>
              <a:rPr lang="en-US" dirty="0"/>
              <a:t>re</a:t>
            </a:r>
            <a:r>
              <a:rPr dirty="0"/>
              <a:t>ntial diagnosis</a:t>
            </a:r>
          </a:p>
          <a:p>
            <a:pPr>
              <a:buSzPct val="100000"/>
              <a:buFont typeface="Zapf Dingbats"/>
              <a:buChar char="❀"/>
            </a:pPr>
            <a:r>
              <a:rPr dirty="0"/>
              <a:t>SCC metastasis to the thyroid</a:t>
            </a:r>
          </a:p>
          <a:p>
            <a:pPr>
              <a:buSzPct val="100000"/>
              <a:buFont typeface="Zapf Dingbats"/>
              <a:buChar char="❀"/>
            </a:pPr>
            <a:r>
              <a:rPr dirty="0"/>
              <a:t>Other types of thyroid carcinoma that may resemble </a:t>
            </a:r>
            <a:endParaRPr lang="th-TH" dirty="0"/>
          </a:p>
          <a:p>
            <a:pPr>
              <a:buSzPct val="100000"/>
            </a:pPr>
            <a:r>
              <a:rPr lang="th-TH" dirty="0"/>
              <a:t>   </a:t>
            </a:r>
            <a:r>
              <a:rPr dirty="0"/>
              <a:t>squamous carcinoma</a:t>
            </a:r>
          </a:p>
        </p:txBody>
      </p:sp>
      <p:sp>
        <p:nvSpPr>
          <p:cNvPr id="402" name="Squamous cell carcinoma of the thyroid gland: primary or secondary disease? J Laryngol Otol. 2011;125(1):3-9"/>
          <p:cNvSpPr txBox="1"/>
          <p:nvPr/>
        </p:nvSpPr>
        <p:spPr>
          <a:xfrm>
            <a:off x="107504" y="6608762"/>
            <a:ext cx="9001126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dirty="0"/>
              <a:t>Squamous cell carcinoma of the thyroid gland: primary or secondary disease? J </a:t>
            </a:r>
            <a:r>
              <a:rPr dirty="0" err="1"/>
              <a:t>Laryngol</a:t>
            </a:r>
            <a:r>
              <a:rPr dirty="0"/>
              <a:t> Otol. 2011;125(1):3-9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quamous cell carcinoma of thyroid"/>
          <p:cNvSpPr txBox="1">
            <a:spLocks noGrp="1"/>
          </p:cNvSpPr>
          <p:nvPr>
            <p:ph type="ctrTitle" idx="4294967295"/>
          </p:nvPr>
        </p:nvSpPr>
        <p:spPr>
          <a:xfrm>
            <a:off x="1333500" y="-44450"/>
            <a:ext cx="7391400" cy="912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7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Squamous cell carcinoma of thyroid</a:t>
            </a:r>
          </a:p>
        </p:txBody>
      </p:sp>
      <p:sp>
        <p:nvSpPr>
          <p:cNvPr id="405" name="Pathophysiology -&gt; Unknown"/>
          <p:cNvSpPr txBox="1">
            <a:spLocks noGrp="1"/>
          </p:cNvSpPr>
          <p:nvPr>
            <p:ph type="subTitle" idx="4294967295"/>
          </p:nvPr>
        </p:nvSpPr>
        <p:spPr>
          <a:xfrm>
            <a:off x="457200" y="1036637"/>
            <a:ext cx="8229600" cy="520065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 b="1" u="sng">
                <a:solidFill>
                  <a:srgbClr val="002060"/>
                </a:solidFill>
              </a:defRPr>
            </a:pPr>
            <a:r>
              <a:rPr dirty="0"/>
              <a:t>Pathophysiology </a:t>
            </a:r>
            <a:r>
              <a:rPr b="0" u="none" dirty="0"/>
              <a:t>-&gt; </a:t>
            </a:r>
            <a:r>
              <a:rPr u="none" dirty="0">
                <a:solidFill>
                  <a:srgbClr val="FF0000"/>
                </a:solidFill>
              </a:rPr>
              <a:t>Unknown</a:t>
            </a:r>
          </a:p>
        </p:txBody>
      </p:sp>
      <p:sp>
        <p:nvSpPr>
          <p:cNvPr id="406" name="Metaplasia theory…"/>
          <p:cNvSpPr txBox="1"/>
          <p:nvPr/>
        </p:nvSpPr>
        <p:spPr>
          <a:xfrm>
            <a:off x="457200" y="1700212"/>
            <a:ext cx="8002588" cy="4524315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150000"/>
              </a:lnSpc>
              <a:buSzPct val="100000"/>
              <a:buChar char="➢"/>
              <a:defRPr sz="2400"/>
            </a:pPr>
            <a:r>
              <a:rPr dirty="0"/>
              <a:t>Metaplasia theory</a:t>
            </a:r>
          </a:p>
          <a:p>
            <a:pPr marL="800100" lvl="1" indent="-342900">
              <a:lnSpc>
                <a:spcPct val="150000"/>
              </a:lnSpc>
              <a:buSzPct val="100000"/>
              <a:buFont typeface="Arial"/>
              <a:buChar char="•"/>
              <a:defRPr sz="2000">
                <a:solidFill>
                  <a:srgbClr val="3F4E86"/>
                </a:solidFill>
              </a:defRPr>
            </a:pPr>
            <a:r>
              <a:rPr dirty="0"/>
              <a:t>Squamous metaplasia superimposing on an underlying thyroid pathology</a:t>
            </a:r>
          </a:p>
          <a:p>
            <a:pPr marL="285750" indent="-285750">
              <a:lnSpc>
                <a:spcPct val="150000"/>
              </a:lnSpc>
              <a:buSzPct val="100000"/>
              <a:buChar char="➢"/>
              <a:defRPr sz="2400"/>
            </a:pPr>
            <a:r>
              <a:rPr dirty="0"/>
              <a:t>De-differentiation theory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Arial"/>
              <a:buChar char="•"/>
              <a:defRPr sz="2000">
                <a:solidFill>
                  <a:srgbClr val="3F4E86"/>
                </a:solidFill>
              </a:defRPr>
            </a:pPr>
            <a:r>
              <a:rPr dirty="0"/>
              <a:t>Squamous differentiation in papillary carcinoma or anaplastic carcinoma</a:t>
            </a:r>
            <a:endParaRPr sz="2400" dirty="0"/>
          </a:p>
          <a:p>
            <a:pPr marL="285750" indent="-285750">
              <a:lnSpc>
                <a:spcPct val="150000"/>
              </a:lnSpc>
              <a:buSzPct val="100000"/>
              <a:buChar char="➢"/>
              <a:defRPr sz="2400"/>
            </a:pPr>
            <a:r>
              <a:rPr dirty="0"/>
              <a:t>Embryonic-nest theory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Arial"/>
              <a:buChar char="•"/>
              <a:defRPr sz="2000">
                <a:solidFill>
                  <a:srgbClr val="3F4E86"/>
                </a:solidFill>
              </a:defRPr>
            </a:pPr>
            <a:r>
              <a:rPr dirty="0"/>
              <a:t>Squamous cell cancer develops in remnants of the </a:t>
            </a:r>
            <a:r>
              <a:rPr dirty="0" err="1"/>
              <a:t>ultimobranchial</a:t>
            </a:r>
            <a:r>
              <a:rPr dirty="0"/>
              <a:t> body or </a:t>
            </a:r>
            <a:r>
              <a:rPr dirty="0" err="1"/>
              <a:t>thyroglossal</a:t>
            </a:r>
            <a:r>
              <a:rPr dirty="0"/>
              <a:t> duct</a:t>
            </a:r>
            <a:endParaRPr lang="th-TH" dirty="0"/>
          </a:p>
        </p:txBody>
      </p:sp>
      <p:sp>
        <p:nvSpPr>
          <p:cNvPr id="407" name="Primary squamous cell carcinoma of the thyroid gland. J Surg Case Rep. 2014;2014(12)"/>
          <p:cNvSpPr txBox="1"/>
          <p:nvPr/>
        </p:nvSpPr>
        <p:spPr>
          <a:xfrm>
            <a:off x="323528" y="6608762"/>
            <a:ext cx="879951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dirty="0"/>
              <a:t>Primary squamous cell carcinoma of the thyroid gland. J </a:t>
            </a:r>
            <a:r>
              <a:rPr dirty="0" err="1"/>
              <a:t>Surg</a:t>
            </a:r>
            <a:r>
              <a:rPr dirty="0"/>
              <a:t> Case Rep. 2014;2014(12) </a:t>
            </a:r>
          </a:p>
        </p:txBody>
      </p:sp>
      <p:sp>
        <p:nvSpPr>
          <p:cNvPr id="408" name="Primary squamous cell carcinoma of the thyroid: report of ten cases. Thyroid. 2006;16(1):89-93"/>
          <p:cNvSpPr txBox="1"/>
          <p:nvPr/>
        </p:nvSpPr>
        <p:spPr>
          <a:xfrm>
            <a:off x="71437" y="6405562"/>
            <a:ext cx="9001126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t>Primary squamous cell carcinoma of the thyroid: report of ten cases. Thyroid. 2006;16(1):89-93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Figure from: Metastasis to the Thyroid Gland: A Critical Review. Ann Surg Oncol. 2017;24(6):1533-9"/>
          <p:cNvSpPr txBox="1"/>
          <p:nvPr/>
        </p:nvSpPr>
        <p:spPr>
          <a:xfrm>
            <a:off x="323528" y="6608762"/>
            <a:ext cx="879951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dirty="0"/>
              <a:t>Figure from: Metastasis to the Thyroid Gland: A Critical Review. Ann </a:t>
            </a:r>
            <a:r>
              <a:rPr dirty="0" err="1"/>
              <a:t>Surg</a:t>
            </a:r>
            <a:r>
              <a:rPr dirty="0"/>
              <a:t> </a:t>
            </a:r>
            <a:r>
              <a:rPr dirty="0" err="1"/>
              <a:t>Oncol</a:t>
            </a:r>
            <a:r>
              <a:rPr dirty="0"/>
              <a:t>. 2017;24(6):1533-9 </a:t>
            </a:r>
          </a:p>
        </p:txBody>
      </p:sp>
      <p:sp>
        <p:nvSpPr>
          <p:cNvPr id="411" name="Secondary involvement of the thyroid gland…"/>
          <p:cNvSpPr txBox="1"/>
          <p:nvPr/>
        </p:nvSpPr>
        <p:spPr>
          <a:xfrm>
            <a:off x="381000" y="885825"/>
            <a:ext cx="8267700" cy="2345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sz="2400" b="1" u="sng">
                <a:solidFill>
                  <a:srgbClr val="002060"/>
                </a:solidFill>
              </a:defRPr>
            </a:pPr>
            <a:r>
              <a:t>Secondary involvement of the thyroid gland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  <a:buFont typeface="Zapf Dingbats"/>
              <a:buChar char="❀"/>
              <a:defRPr sz="2400"/>
            </a:pPr>
            <a:r>
              <a:t>Adjacent structures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400"/>
            </a:pPr>
            <a:endParaRPr/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  <a:buFont typeface="Zapf Dingbats"/>
              <a:buChar char="❀"/>
              <a:defRPr sz="2400"/>
            </a:pPr>
            <a:r>
              <a:t>Distant structures</a:t>
            </a:r>
          </a:p>
        </p:txBody>
      </p:sp>
      <p:sp>
        <p:nvSpPr>
          <p:cNvPr id="412" name="Metastatic tumors to thyroid"/>
          <p:cNvSpPr txBox="1">
            <a:spLocks noGrp="1"/>
          </p:cNvSpPr>
          <p:nvPr>
            <p:ph type="ctrTitle" idx="4294967295"/>
          </p:nvPr>
        </p:nvSpPr>
        <p:spPr>
          <a:xfrm>
            <a:off x="1333500" y="-44450"/>
            <a:ext cx="7391400" cy="912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7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Metastatic tumors to thyroid</a:t>
            </a:r>
          </a:p>
        </p:txBody>
      </p:sp>
      <p:sp>
        <p:nvSpPr>
          <p:cNvPr id="413" name="Squamous cell carcinoma of the thyroid gland: primary or secondary disease? J Laryngol Otol. 2011;125(1):3-9"/>
          <p:cNvSpPr txBox="1"/>
          <p:nvPr/>
        </p:nvSpPr>
        <p:spPr>
          <a:xfrm>
            <a:off x="107504" y="6413326"/>
            <a:ext cx="9001125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dirty="0"/>
              <a:t>Squamous cell carcinoma of the thyroid gland: primary or secondary disease? J </a:t>
            </a:r>
            <a:r>
              <a:rPr dirty="0" err="1"/>
              <a:t>Laryngol</a:t>
            </a:r>
            <a:r>
              <a:rPr dirty="0"/>
              <a:t> Otol. 2011;125(1):3-9 </a:t>
            </a:r>
          </a:p>
        </p:txBody>
      </p:sp>
      <p:pic>
        <p:nvPicPr>
          <p:cNvPr id="41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9475" y="3021012"/>
            <a:ext cx="5018088" cy="3127376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9997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econdary involvement of the thyroid gland…"/>
          <p:cNvSpPr txBox="1"/>
          <p:nvPr/>
        </p:nvSpPr>
        <p:spPr>
          <a:xfrm>
            <a:off x="381000" y="885825"/>
            <a:ext cx="8267700" cy="2463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sz="2400" b="1" u="sng">
                <a:solidFill>
                  <a:srgbClr val="002060"/>
                </a:solidFill>
              </a:defRPr>
            </a:pPr>
            <a:r>
              <a:rPr dirty="0"/>
              <a:t>Secondary involvement of the thyroid gland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  <a:buFont typeface="Zapf Dingbats"/>
              <a:buChar char="❀"/>
              <a:defRPr sz="2400"/>
            </a:pPr>
            <a:r>
              <a:rPr dirty="0"/>
              <a:t>Adjacent structures: </a:t>
            </a:r>
            <a:r>
              <a:rPr dirty="0">
                <a:solidFill>
                  <a:srgbClr val="FF0000"/>
                </a:solidFill>
              </a:rPr>
              <a:t>base of tongue, larynx, pharynx,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400">
                <a:solidFill>
                  <a:srgbClr val="FF0000"/>
                </a:solidFill>
              </a:defRPr>
            </a:pPr>
            <a:r>
              <a:rPr dirty="0"/>
              <a:t>			   </a:t>
            </a:r>
            <a:r>
              <a:rPr lang="th-TH" dirty="0"/>
              <a:t> </a:t>
            </a:r>
            <a:r>
              <a:rPr dirty="0"/>
              <a:t>upper esophagus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  <a:buFont typeface="Zapf Dingbats"/>
              <a:buChar char="❀"/>
              <a:defRPr sz="2400"/>
            </a:pPr>
            <a:r>
              <a:rPr dirty="0"/>
              <a:t>Distant structures</a:t>
            </a:r>
          </a:p>
        </p:txBody>
      </p:sp>
      <p:sp>
        <p:nvSpPr>
          <p:cNvPr id="418" name="Metastatic tumors to thyroid"/>
          <p:cNvSpPr txBox="1">
            <a:spLocks noGrp="1"/>
          </p:cNvSpPr>
          <p:nvPr>
            <p:ph type="ctrTitle" idx="4294967295"/>
          </p:nvPr>
        </p:nvSpPr>
        <p:spPr>
          <a:xfrm>
            <a:off x="1333500" y="-44450"/>
            <a:ext cx="7391400" cy="912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7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Metastatic tumors to thyroid</a:t>
            </a:r>
          </a:p>
        </p:txBody>
      </p:sp>
      <p:pic>
        <p:nvPicPr>
          <p:cNvPr id="42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9475" y="3021012"/>
            <a:ext cx="5018088" cy="3127376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9997"/>
              </a:srgbClr>
            </a:outerShdw>
          </a:effectLst>
        </p:spPr>
      </p:pic>
      <p:sp>
        <p:nvSpPr>
          <p:cNvPr id="421" name="Rectangle"/>
          <p:cNvSpPr/>
          <p:nvPr/>
        </p:nvSpPr>
        <p:spPr>
          <a:xfrm>
            <a:off x="3563937" y="5300662"/>
            <a:ext cx="4103688" cy="360363"/>
          </a:xfrm>
          <a:prstGeom prst="rect">
            <a:avLst/>
          </a:prstGeom>
          <a:ln w="28575">
            <a:solidFill>
              <a:srgbClr val="FF0000"/>
            </a:solidFill>
            <a:bevel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2" name="Rectangle"/>
          <p:cNvSpPr/>
          <p:nvPr/>
        </p:nvSpPr>
        <p:spPr>
          <a:xfrm>
            <a:off x="3563937" y="4879975"/>
            <a:ext cx="4103688" cy="215900"/>
          </a:xfrm>
          <a:prstGeom prst="rect">
            <a:avLst/>
          </a:prstGeom>
          <a:ln w="28575">
            <a:solidFill>
              <a:srgbClr val="FF0000"/>
            </a:solidFill>
            <a:bevel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" name="Figure from: Metastasis to the Thyroid Gland: A Critical Review. Ann Surg Oncol. 2017;24(6):1533-9"/>
          <p:cNvSpPr txBox="1"/>
          <p:nvPr/>
        </p:nvSpPr>
        <p:spPr>
          <a:xfrm>
            <a:off x="323528" y="6608762"/>
            <a:ext cx="879951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dirty="0"/>
              <a:t>Figure from: Metastasis to the Thyroid Gland: A Critical Review. Ann </a:t>
            </a:r>
            <a:r>
              <a:rPr dirty="0" err="1"/>
              <a:t>Surg</a:t>
            </a:r>
            <a:r>
              <a:rPr dirty="0"/>
              <a:t> </a:t>
            </a:r>
            <a:r>
              <a:rPr dirty="0" err="1"/>
              <a:t>Oncol</a:t>
            </a:r>
            <a:r>
              <a:rPr dirty="0"/>
              <a:t>. 2017;24(6):1533-9 </a:t>
            </a:r>
          </a:p>
        </p:txBody>
      </p:sp>
      <p:sp>
        <p:nvSpPr>
          <p:cNvPr id="10" name="Squamous cell carcinoma of the thyroid gland: primary or secondary disease? J Laryngol Otol. 2011;125(1):3-9"/>
          <p:cNvSpPr txBox="1"/>
          <p:nvPr/>
        </p:nvSpPr>
        <p:spPr>
          <a:xfrm>
            <a:off x="107504" y="6413326"/>
            <a:ext cx="9001125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dirty="0"/>
              <a:t>Squamous cell carcinoma of the thyroid gland: primary or secondary disease? J </a:t>
            </a:r>
            <a:r>
              <a:rPr dirty="0" err="1"/>
              <a:t>Laryngol</a:t>
            </a:r>
            <a:r>
              <a:rPr dirty="0"/>
              <a:t> Otol. 2011;125(1):3-9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Diagnosis for SCC of thyroid"/>
          <p:cNvSpPr txBox="1">
            <a:spLocks noGrp="1"/>
          </p:cNvSpPr>
          <p:nvPr>
            <p:ph type="ctrTitle" idx="4294967295"/>
          </p:nvPr>
        </p:nvSpPr>
        <p:spPr>
          <a:xfrm>
            <a:off x="1333500" y="-44450"/>
            <a:ext cx="7391400" cy="912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7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Diagnosis for SCC of thyroid</a:t>
            </a:r>
          </a:p>
        </p:txBody>
      </p:sp>
      <p:sp>
        <p:nvSpPr>
          <p:cNvPr id="425" name="Squamous cell carcinoma of the thyroid gland: primary or secondary disease? J Laryngol Otol. 2011;125(1):3-9"/>
          <p:cNvSpPr txBox="1"/>
          <p:nvPr/>
        </p:nvSpPr>
        <p:spPr>
          <a:xfrm>
            <a:off x="71437" y="6380861"/>
            <a:ext cx="9001126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t>Squamous cell carcinoma of the thyroid gland: primary or secondary disease? J Laryngol Otol. 2011;125(1):3-9 </a:t>
            </a:r>
          </a:p>
        </p:txBody>
      </p:sp>
      <p:pic>
        <p:nvPicPr>
          <p:cNvPr id="42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8575" y="1073150"/>
            <a:ext cx="7553325" cy="4814888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: tumor extension…"/>
          <p:cNvSpPr txBox="1"/>
          <p:nvPr/>
        </p:nvSpPr>
        <p:spPr>
          <a:xfrm>
            <a:off x="5940425" y="1743075"/>
            <a:ext cx="1944688" cy="955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/>
            </a:pPr>
            <a:r>
              <a:t>: tumor extension</a:t>
            </a:r>
          </a:p>
          <a:p>
            <a:pPr>
              <a:defRPr sz="1400"/>
            </a:pPr>
            <a:r>
              <a:t>: find out metastatic</a:t>
            </a:r>
          </a:p>
          <a:p>
            <a:pPr>
              <a:defRPr sz="1400"/>
            </a:pPr>
            <a:r>
              <a:t>  SCC to thyroid</a:t>
            </a:r>
          </a:p>
        </p:txBody>
      </p:sp>
      <p:sp>
        <p:nvSpPr>
          <p:cNvPr id="428" name="Strongly positive CK19…"/>
          <p:cNvSpPr txBox="1"/>
          <p:nvPr/>
        </p:nvSpPr>
        <p:spPr>
          <a:xfrm>
            <a:off x="5519737" y="5857875"/>
            <a:ext cx="2784476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 b="1">
                <a:solidFill>
                  <a:srgbClr val="FF0000"/>
                </a:solidFill>
              </a:defRPr>
            </a:pPr>
            <a:r>
              <a:t>Strongly positive CK19</a:t>
            </a:r>
          </a:p>
          <a:p>
            <a:pPr>
              <a:defRPr sz="1400" b="1">
                <a:solidFill>
                  <a:srgbClr val="FF0000"/>
                </a:solidFill>
              </a:defRPr>
            </a:pPr>
            <a:r>
              <a:t>Negative CK1, 4, 10/13, 20</a:t>
            </a:r>
          </a:p>
        </p:txBody>
      </p:sp>
      <p:sp>
        <p:nvSpPr>
          <p:cNvPr id="429" name="Primary squamous cell carcinomas in the thyroid gland: an individual participant data meta-analysis. Cancer Med. 2014;3(5):1396-403"/>
          <p:cNvSpPr txBox="1"/>
          <p:nvPr/>
        </p:nvSpPr>
        <p:spPr>
          <a:xfrm>
            <a:off x="-107950" y="6608762"/>
            <a:ext cx="928846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t>Primary squamous cell carcinomas in the thyroid gland: an individual participant data meta-analysis. Cancer Med. 2014;3(5):1396-403 </a:t>
            </a:r>
          </a:p>
        </p:txBody>
      </p:sp>
      <p:grpSp>
        <p:nvGrpSpPr>
          <p:cNvPr id="432" name="Group"/>
          <p:cNvGrpSpPr/>
          <p:nvPr/>
        </p:nvGrpSpPr>
        <p:grpSpPr>
          <a:xfrm>
            <a:off x="1274762" y="2798762"/>
            <a:ext cx="6600826" cy="1212851"/>
            <a:chOff x="0" y="0"/>
            <a:chExt cx="6600825" cy="1212850"/>
          </a:xfrm>
        </p:grpSpPr>
        <p:pic>
          <p:nvPicPr>
            <p:cNvPr id="430" name="image.png" descr="imag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600825" cy="12128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31" name="Must always exclude secondary involvement of the thyroid."/>
            <p:cNvSpPr txBox="1"/>
            <p:nvPr/>
          </p:nvSpPr>
          <p:spPr>
            <a:xfrm>
              <a:off x="128587" y="127000"/>
              <a:ext cx="6337301" cy="955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800" b="1">
                  <a:solidFill>
                    <a:srgbClr val="FF0000"/>
                  </a:solidFill>
                </a:defRPr>
              </a:lvl1pPr>
            </a:lstStyle>
            <a:p>
              <a:r>
                <a:t>Must always exclude secondary involvement of the thyroid.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" grpId="1" animBg="1" advAuto="0"/>
      <p:bldP spid="432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quamous cell carcinoma of thyroid"/>
          <p:cNvSpPr txBox="1">
            <a:spLocks noGrp="1"/>
          </p:cNvSpPr>
          <p:nvPr>
            <p:ph type="ctrTitle" idx="4294967295"/>
          </p:nvPr>
        </p:nvSpPr>
        <p:spPr>
          <a:xfrm>
            <a:off x="1333500" y="-44450"/>
            <a:ext cx="7391400" cy="912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7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Squamous cell carcinoma of thyroid</a:t>
            </a:r>
          </a:p>
        </p:txBody>
      </p:sp>
      <p:sp>
        <p:nvSpPr>
          <p:cNvPr id="435" name="Primary squamous cell carcinomas in the thyroid gland: an individual participant data meta-analysis. Cancer Med. 2014;3(5):1396-403"/>
          <p:cNvSpPr txBox="1"/>
          <p:nvPr/>
        </p:nvSpPr>
        <p:spPr>
          <a:xfrm>
            <a:off x="-107950" y="6608762"/>
            <a:ext cx="928846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t>Primary squamous cell carcinomas in the thyroid gland: an individual participant data meta-analysis. Cancer Med. 2014;3(5):1396-403 </a:t>
            </a:r>
          </a:p>
        </p:txBody>
      </p:sp>
      <p:pic>
        <p:nvPicPr>
          <p:cNvPr id="43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48733" t="35299" r="2255" b="39500"/>
          <a:stretch>
            <a:fillRect/>
          </a:stretch>
        </p:blipFill>
        <p:spPr>
          <a:xfrm>
            <a:off x="684212" y="1412874"/>
            <a:ext cx="3570288" cy="2447926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9999"/>
              </a:srgbClr>
            </a:outerShdw>
          </a:effectLst>
        </p:spPr>
      </p:pic>
      <p:sp>
        <p:nvSpPr>
          <p:cNvPr id="437" name="Median survival was 9 months. (95% CI, 6-23)"/>
          <p:cNvSpPr txBox="1"/>
          <p:nvPr/>
        </p:nvSpPr>
        <p:spPr>
          <a:xfrm>
            <a:off x="4565650" y="2060575"/>
            <a:ext cx="3529013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r>
              <a:t>Median survival was 9 months. (95% CI, 6-23)</a:t>
            </a:r>
          </a:p>
        </p:txBody>
      </p:sp>
      <p:pic>
        <p:nvPicPr>
          <p:cNvPr id="43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t="59449" b="15350"/>
          <a:stretch>
            <a:fillRect/>
          </a:stretch>
        </p:blipFill>
        <p:spPr>
          <a:xfrm>
            <a:off x="667543" y="3949064"/>
            <a:ext cx="7737476" cy="2600326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9999"/>
              </a:srgbClr>
            </a:outerShdw>
          </a:effectLst>
        </p:spPr>
      </p:pic>
      <p:sp>
        <p:nvSpPr>
          <p:cNvPr id="439" name="Prognosis and management"/>
          <p:cNvSpPr txBox="1"/>
          <p:nvPr/>
        </p:nvSpPr>
        <p:spPr>
          <a:xfrm>
            <a:off x="492125" y="879475"/>
            <a:ext cx="7615238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 u="sng">
                <a:solidFill>
                  <a:srgbClr val="002060"/>
                </a:solidFill>
              </a:defRPr>
            </a:lvl1pPr>
          </a:lstStyle>
          <a:p>
            <a:r>
              <a:t>Prognosis and management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hank You"/>
          <p:cNvSpPr txBox="1">
            <a:spLocks noGrp="1"/>
          </p:cNvSpPr>
          <p:nvPr>
            <p:ph type="ctrTitle" idx="4294967295"/>
          </p:nvPr>
        </p:nvSpPr>
        <p:spPr>
          <a:xfrm>
            <a:off x="1042987" y="2708275"/>
            <a:ext cx="7239001" cy="11271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5400">
                <a:solidFill>
                  <a:srgbClr val="4489B8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Thank You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16ABB"/>
      </a:accent1>
      <a:accent2>
        <a:srgbClr val="009999"/>
      </a:accent2>
      <a:accent3>
        <a:srgbClr val="8F8F8F"/>
      </a:accent3>
      <a:accent4>
        <a:srgbClr val="707070"/>
      </a:accent4>
      <a:accent5>
        <a:srgbClr val="B0B9D8"/>
      </a:accent5>
      <a:accent6>
        <a:srgbClr val="008B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16ABB"/>
      </a:accent1>
      <a:accent2>
        <a:srgbClr val="009999"/>
      </a:accent2>
      <a:accent3>
        <a:srgbClr val="8F8F8F"/>
      </a:accent3>
      <a:accent4>
        <a:srgbClr val="707070"/>
      </a:accent4>
      <a:accent5>
        <a:srgbClr val="B0B9D8"/>
      </a:accent5>
      <a:accent6>
        <a:srgbClr val="008B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348</Words>
  <Application>Microsoft Macintosh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Helvetica Neue</vt:lpstr>
      <vt:lpstr>Tahoma</vt:lpstr>
      <vt:lpstr>Times New Roman</vt:lpstr>
      <vt:lpstr>Verdana</vt:lpstr>
      <vt:lpstr>Zapf Dingbats</vt:lpstr>
      <vt:lpstr>Default</vt:lpstr>
      <vt:lpstr>Interhospital Conference </vt:lpstr>
      <vt:lpstr>PowerPoint Presentation</vt:lpstr>
      <vt:lpstr>Squamous cell carcinoma of thyroid</vt:lpstr>
      <vt:lpstr>Squamous cell carcinoma of thyroid</vt:lpstr>
      <vt:lpstr>Metastatic tumors to thyroid</vt:lpstr>
      <vt:lpstr>Metastatic tumors to thyroid</vt:lpstr>
      <vt:lpstr>Diagnosis for SCC of thyroid</vt:lpstr>
      <vt:lpstr>Squamous cell carcinoma of thyroid</vt:lpstr>
      <vt:lpstr>Thank You 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Interhospital</dc:title>
  <dc:creator>ณัฐพงศ์ เลาห์ทวีรุ่งเรือง</dc:creator>
  <cp:lastModifiedBy/>
  <cp:revision>28</cp:revision>
  <dcterms:modified xsi:type="dcterms:W3CDTF">2018-05-05T07:38:54Z</dcterms:modified>
</cp:coreProperties>
</file>