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256" r:id="rId2"/>
    <p:sldId id="309" r:id="rId3"/>
    <p:sldId id="302" r:id="rId4"/>
    <p:sldId id="303" r:id="rId5"/>
    <p:sldId id="304" r:id="rId6"/>
    <p:sldId id="305" r:id="rId7"/>
    <p:sldId id="306" r:id="rId8"/>
    <p:sldId id="307" r:id="rId9"/>
    <p:sldId id="308" r:id="rId10"/>
  </p:sldIdLst>
  <p:sldSz cx="9144000" cy="6858000" type="screen4x3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Tahoma"/>
        <a:ea typeface="Tahoma"/>
        <a:cs typeface="Tahoma"/>
        <a:sym typeface="Tahoma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Tahoma"/>
        <a:ea typeface="Tahoma"/>
        <a:cs typeface="Tahoma"/>
        <a:sym typeface="Tahoma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Tahoma"/>
        <a:ea typeface="Tahoma"/>
        <a:cs typeface="Tahoma"/>
        <a:sym typeface="Tahoma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Tahoma"/>
        <a:ea typeface="Tahoma"/>
        <a:cs typeface="Tahoma"/>
        <a:sym typeface="Tahoma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Tahoma"/>
        <a:ea typeface="Tahoma"/>
        <a:cs typeface="Tahoma"/>
        <a:sym typeface="Tahoma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Tahoma"/>
        <a:ea typeface="Tahoma"/>
        <a:cs typeface="Tahoma"/>
        <a:sym typeface="Tahoma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Tahoma"/>
        <a:ea typeface="Tahoma"/>
        <a:cs typeface="Tahoma"/>
        <a:sym typeface="Tahoma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Tahoma"/>
        <a:ea typeface="Tahoma"/>
        <a:cs typeface="Tahoma"/>
        <a:sym typeface="Tahoma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Tahoma"/>
        <a:ea typeface="Tahoma"/>
        <a:cs typeface="Tahoma"/>
        <a:sym typeface="Tahoma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n">
        <a:font>
          <a:latin typeface="Tahoma"/>
          <a:ea typeface="Tahoma"/>
          <a:cs typeface="Tahoma"/>
        </a:font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bevel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bevel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bevel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bevel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bevel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bevel/>
            </a:ln>
          </a:insideV>
        </a:tcBdr>
        <a:fill>
          <a:solidFill>
            <a:srgbClr val="CDD3E7"/>
          </a:solidFill>
        </a:fill>
      </a:tcStyle>
    </a:wholeTbl>
    <a:band2H>
      <a:tcTxStyle/>
      <a:tcStyle>
        <a:tcBdr/>
        <a:fill>
          <a:solidFill>
            <a:srgbClr val="E8EAF3"/>
          </a:solidFill>
        </a:fill>
      </a:tcStyle>
    </a:band2H>
    <a:firstCol>
      <a:tcTxStyle b="on" i="on">
        <a:font>
          <a:latin typeface="Tahoma"/>
          <a:ea typeface="Tahoma"/>
          <a:cs typeface="Tahoma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bevel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bevel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bevel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bevel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bevel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bevel/>
            </a:ln>
          </a:insideV>
        </a:tcBdr>
        <a:fill>
          <a:solidFill>
            <a:schemeClr val="accent1"/>
          </a:solidFill>
        </a:fill>
      </a:tcStyle>
    </a:firstCol>
    <a:lastRow>
      <a:tcTxStyle b="on" i="on">
        <a:font>
          <a:latin typeface="Tahoma"/>
          <a:ea typeface="Tahoma"/>
          <a:cs typeface="Tahoma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bevel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bevel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bevel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bevel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bevel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bevel/>
            </a:ln>
          </a:insideV>
        </a:tcBdr>
        <a:fill>
          <a:solidFill>
            <a:schemeClr val="accent1"/>
          </a:solidFill>
        </a:fill>
      </a:tcStyle>
    </a:lastRow>
    <a:firstRow>
      <a:tcTxStyle b="on" i="on">
        <a:font>
          <a:latin typeface="Tahoma"/>
          <a:ea typeface="Tahoma"/>
          <a:cs typeface="Tahoma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bevel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bevel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bevel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bevel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bevel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bevel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n" i="on">
        <a:font>
          <a:latin typeface="Tahoma"/>
          <a:ea typeface="Tahoma"/>
          <a:cs typeface="Tahoma"/>
        </a:font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bevel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bevel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bevel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bevel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bevel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bevel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n">
        <a:font>
          <a:latin typeface="Tahoma"/>
          <a:ea typeface="Tahoma"/>
          <a:cs typeface="Tahoma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bevel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bevel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bevel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bevel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bevel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bevel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firstCol>
    <a:lastRow>
      <a:tcTxStyle b="on" i="on">
        <a:font>
          <a:latin typeface="Tahoma"/>
          <a:ea typeface="Tahoma"/>
          <a:cs typeface="Tahoma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bevel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bevel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bevel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bevel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bevel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bevel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lastRow>
    <a:firstRow>
      <a:tcTxStyle b="on" i="on">
        <a:font>
          <a:latin typeface="Tahoma"/>
          <a:ea typeface="Tahoma"/>
          <a:cs typeface="Tahoma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bevel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bevel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bevel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bevel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bevel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bevel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firstRow>
  </a:tblStyle>
  <a:tblStyle styleId="{EEE7283C-3CF3-47DC-8721-378D4A62B228}" styleName="">
    <a:tblBg/>
    <a:wholeTbl>
      <a:tcTxStyle b="on" i="on">
        <a:font>
          <a:latin typeface="Tahoma"/>
          <a:ea typeface="Tahoma"/>
          <a:cs typeface="Tahoma"/>
        </a:font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bevel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bevel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bevel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bevel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bevel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bevel/>
            </a:ln>
          </a:insideV>
        </a:tcBdr>
        <a:fill>
          <a:solidFill>
            <a:srgbClr val="CADADA"/>
          </a:solidFill>
        </a:fill>
      </a:tcStyle>
    </a:wholeTbl>
    <a:band2H>
      <a:tcTxStyle/>
      <a:tcStyle>
        <a:tcBdr/>
        <a:fill>
          <a:solidFill>
            <a:srgbClr val="E6EDED"/>
          </a:solidFill>
        </a:fill>
      </a:tcStyle>
    </a:band2H>
    <a:firstCol>
      <a:tcTxStyle b="on" i="on">
        <a:font>
          <a:latin typeface="Tahoma"/>
          <a:ea typeface="Tahoma"/>
          <a:cs typeface="Tahoma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bevel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bevel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bevel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bevel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bevel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bevel/>
            </a:ln>
          </a:insideV>
        </a:tcBdr>
        <a:fill>
          <a:solidFill>
            <a:schemeClr val="accent6"/>
          </a:solidFill>
        </a:fill>
      </a:tcStyle>
    </a:firstCol>
    <a:lastRow>
      <a:tcTxStyle b="on" i="on">
        <a:font>
          <a:latin typeface="Tahoma"/>
          <a:ea typeface="Tahoma"/>
          <a:cs typeface="Tahoma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bevel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bevel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bevel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bevel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bevel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bevel/>
            </a:ln>
          </a:insideV>
        </a:tcBdr>
        <a:fill>
          <a:solidFill>
            <a:schemeClr val="accent6"/>
          </a:solidFill>
        </a:fill>
      </a:tcStyle>
    </a:lastRow>
    <a:firstRow>
      <a:tcTxStyle b="on" i="on">
        <a:font>
          <a:latin typeface="Tahoma"/>
          <a:ea typeface="Tahoma"/>
          <a:cs typeface="Tahoma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bevel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bevel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bevel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bevel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bevel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bevel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n" i="on">
        <a:font>
          <a:latin typeface="Tahoma"/>
          <a:ea typeface="Tahoma"/>
          <a:cs typeface="Tahom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n">
        <a:font>
          <a:latin typeface="Tahoma"/>
          <a:ea typeface="Tahoma"/>
          <a:cs typeface="Tahoma"/>
        </a:font>
        <a:schemeClr val="accent3">
          <a:lumOff val="44000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n">
        <a:font>
          <a:latin typeface="Tahoma"/>
          <a:ea typeface="Tahoma"/>
          <a:cs typeface="Tahom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lastRow>
    <a:firstRow>
      <a:tcTxStyle b="on" i="on">
        <a:font>
          <a:latin typeface="Tahoma"/>
          <a:ea typeface="Tahoma"/>
          <a:cs typeface="Tahoma"/>
        </a:font>
        <a:schemeClr val="accent3">
          <a:lumOff val="44000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n" i="on">
        <a:font>
          <a:latin typeface="Tahoma"/>
          <a:ea typeface="Tahoma"/>
          <a:cs typeface="Tahoma"/>
        </a:font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bevel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bevel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bevel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bevel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bevel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n">
        <a:font>
          <a:latin typeface="Tahoma"/>
          <a:ea typeface="Tahoma"/>
          <a:cs typeface="Tahoma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bevel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bevel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bevel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bevel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bevel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bevel/>
            </a:ln>
          </a:insideV>
        </a:tcBdr>
        <a:fill>
          <a:solidFill>
            <a:srgbClr val="000000"/>
          </a:solidFill>
        </a:fill>
      </a:tcStyle>
    </a:firstCol>
    <a:lastRow>
      <a:tcTxStyle b="on" i="on">
        <a:font>
          <a:latin typeface="Tahoma"/>
          <a:ea typeface="Tahoma"/>
          <a:cs typeface="Tahoma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bevel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bevel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bevel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bevel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bevel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bevel/>
            </a:ln>
          </a:insideV>
        </a:tcBdr>
        <a:fill>
          <a:solidFill>
            <a:srgbClr val="000000"/>
          </a:solidFill>
        </a:fill>
      </a:tcStyle>
    </a:lastRow>
    <a:firstRow>
      <a:tcTxStyle b="on" i="on">
        <a:font>
          <a:latin typeface="Tahoma"/>
          <a:ea typeface="Tahoma"/>
          <a:cs typeface="Tahoma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bevel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bevel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bevel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bevel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bevel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bevel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n" i="on">
        <a:font>
          <a:latin typeface="Tahoma"/>
          <a:ea typeface="Tahoma"/>
          <a:cs typeface="Tahom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n">
        <a:font>
          <a:latin typeface="Tahoma"/>
          <a:ea typeface="Tahoma"/>
          <a:cs typeface="Tahom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n">
        <a:font>
          <a:latin typeface="Tahoma"/>
          <a:ea typeface="Tahoma"/>
          <a:cs typeface="Tahom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>
          <a:latin typeface="Tahoma"/>
          <a:ea typeface="Tahoma"/>
          <a:cs typeface="Tahom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78344" autoAdjust="0"/>
  </p:normalViewPr>
  <p:slideViewPr>
    <p:cSldViewPr>
      <p:cViewPr varScale="1">
        <p:scale>
          <a:sx n="83" d="100"/>
          <a:sy n="83" d="100"/>
        </p:scale>
        <p:origin x="1944" y="2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6" name="Shape 26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02363465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Default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553200" y="6553200"/>
            <a:ext cx="2133600" cy="287087"/>
          </a:xfrm>
          <a:prstGeom prst="rect">
            <a:avLst/>
          </a:prstGeom>
        </p:spPr>
        <p:txBody>
          <a:bodyPr/>
          <a:lstStyle>
            <a:lvl1pPr algn="r">
              <a:defRPr sz="1400">
                <a:effectLst>
                  <a:outerShdw blurRad="12700" dist="25400" dir="2700000" rotWithShape="0">
                    <a:schemeClr val="accent3">
                      <a:lumOff val="44000"/>
                    </a:scheme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8FBF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anner01-1 copy" descr="banner01-1 copy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-4763" y="0"/>
            <a:ext cx="9153526" cy="822325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3962400" y="6477000"/>
            <a:ext cx="2133600" cy="269240"/>
          </a:xfrm>
          <a:prstGeom prst="rect">
            <a:avLst/>
          </a:prstGeom>
          <a:ln w="12700">
            <a:miter lim="400000"/>
          </a:ln>
        </p:spPr>
        <p:txBody>
          <a:bodyPr lIns="45719" rIns="45719">
            <a:spAutoFit/>
          </a:bodyPr>
          <a:lstStyle>
            <a:lvl1pPr algn="ctr">
              <a:defRPr sz="12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4" name="Title Text"/>
          <p:cNvSpPr txBox="1">
            <a:spLocks noGrp="1"/>
          </p:cNvSpPr>
          <p:nvPr>
            <p:ph type="title"/>
          </p:nvPr>
        </p:nvSpPr>
        <p:spPr>
          <a:xfrm>
            <a:off x="457200" y="92074"/>
            <a:ext cx="8229600" cy="150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ctr"/>
          <a:lstStyle/>
          <a:p>
            <a:r>
              <a:t>Title Text</a:t>
            </a:r>
          </a:p>
        </p:txBody>
      </p:sp>
      <p:sp>
        <p:nvSpPr>
          <p:cNvPr id="5" name="Body Level One…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ransition spd="med"/>
  <p:txStyles>
    <p:title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ln>
            <a:noFill/>
          </a:ln>
          <a:solidFill>
            <a:srgbClr val="011993"/>
          </a:solidFill>
          <a:uFillTx/>
          <a:latin typeface="Verdana"/>
          <a:ea typeface="Verdana"/>
          <a:cs typeface="Verdana"/>
          <a:sym typeface="Verdana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ln>
            <a:noFill/>
          </a:ln>
          <a:solidFill>
            <a:srgbClr val="011993"/>
          </a:solidFill>
          <a:uFillTx/>
          <a:latin typeface="Verdana"/>
          <a:ea typeface="Verdana"/>
          <a:cs typeface="Verdana"/>
          <a:sym typeface="Verdana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ln>
            <a:noFill/>
          </a:ln>
          <a:solidFill>
            <a:srgbClr val="011993"/>
          </a:solidFill>
          <a:uFillTx/>
          <a:latin typeface="Verdana"/>
          <a:ea typeface="Verdana"/>
          <a:cs typeface="Verdana"/>
          <a:sym typeface="Verdana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ln>
            <a:noFill/>
          </a:ln>
          <a:solidFill>
            <a:srgbClr val="011993"/>
          </a:solidFill>
          <a:uFillTx/>
          <a:latin typeface="Verdana"/>
          <a:ea typeface="Verdana"/>
          <a:cs typeface="Verdana"/>
          <a:sym typeface="Verdana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ln>
            <a:noFill/>
          </a:ln>
          <a:solidFill>
            <a:srgbClr val="011993"/>
          </a:solidFill>
          <a:uFillTx/>
          <a:latin typeface="Verdana"/>
          <a:ea typeface="Verdana"/>
          <a:cs typeface="Verdana"/>
          <a:sym typeface="Verdana"/>
        </a:defRPr>
      </a:lvl5pPr>
      <a:lvl6pPr marL="0" marR="0" indent="4572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ln>
            <a:noFill/>
          </a:ln>
          <a:solidFill>
            <a:srgbClr val="011993"/>
          </a:solidFill>
          <a:uFillTx/>
          <a:latin typeface="Verdana"/>
          <a:ea typeface="Verdana"/>
          <a:cs typeface="Verdana"/>
          <a:sym typeface="Verdana"/>
        </a:defRPr>
      </a:lvl6pPr>
      <a:lvl7pPr marL="0" marR="0" indent="9144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ln>
            <a:noFill/>
          </a:ln>
          <a:solidFill>
            <a:srgbClr val="011993"/>
          </a:solidFill>
          <a:uFillTx/>
          <a:latin typeface="Verdana"/>
          <a:ea typeface="Verdana"/>
          <a:cs typeface="Verdana"/>
          <a:sym typeface="Verdana"/>
        </a:defRPr>
      </a:lvl7pPr>
      <a:lvl8pPr marL="0" marR="0" indent="13716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ln>
            <a:noFill/>
          </a:ln>
          <a:solidFill>
            <a:srgbClr val="011993"/>
          </a:solidFill>
          <a:uFillTx/>
          <a:latin typeface="Verdana"/>
          <a:ea typeface="Verdana"/>
          <a:cs typeface="Verdana"/>
          <a:sym typeface="Verdana"/>
        </a:defRPr>
      </a:lvl8pPr>
      <a:lvl9pPr marL="0" marR="0" indent="18288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ln>
            <a:noFill/>
          </a:ln>
          <a:solidFill>
            <a:srgbClr val="011993"/>
          </a:solidFill>
          <a:uFillTx/>
          <a:latin typeface="Verdana"/>
          <a:ea typeface="Verdana"/>
          <a:cs typeface="Verdana"/>
          <a:sym typeface="Verdana"/>
        </a:defRPr>
      </a:lvl9pPr>
    </p:titleStyle>
    <p:bodyStyle>
      <a:lvl1pPr marL="0" marR="0" indent="0" algn="l" defTabSz="914400" rtl="0" latinLnBrk="0">
        <a:lnSpc>
          <a:spcPct val="150000"/>
        </a:lnSpc>
        <a:spcBef>
          <a:spcPts val="60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Tahoma"/>
          <a:ea typeface="Tahoma"/>
          <a:cs typeface="Tahoma"/>
          <a:sym typeface="Tahoma"/>
        </a:defRPr>
      </a:lvl1pPr>
      <a:lvl2pPr marL="0" marR="0" indent="0" algn="l" defTabSz="914400" rtl="0" latinLnBrk="0">
        <a:lnSpc>
          <a:spcPct val="150000"/>
        </a:lnSpc>
        <a:spcBef>
          <a:spcPts val="60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Tahoma"/>
          <a:ea typeface="Tahoma"/>
          <a:cs typeface="Tahoma"/>
          <a:sym typeface="Tahoma"/>
        </a:defRPr>
      </a:lvl2pPr>
      <a:lvl3pPr marL="0" marR="0" indent="0" algn="l" defTabSz="914400" rtl="0" latinLnBrk="0">
        <a:lnSpc>
          <a:spcPct val="150000"/>
        </a:lnSpc>
        <a:spcBef>
          <a:spcPts val="60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Tahoma"/>
          <a:ea typeface="Tahoma"/>
          <a:cs typeface="Tahoma"/>
          <a:sym typeface="Tahoma"/>
        </a:defRPr>
      </a:lvl3pPr>
      <a:lvl4pPr marL="0" marR="0" indent="0" algn="l" defTabSz="914400" rtl="0" latinLnBrk="0">
        <a:lnSpc>
          <a:spcPct val="150000"/>
        </a:lnSpc>
        <a:spcBef>
          <a:spcPts val="60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Tahoma"/>
          <a:ea typeface="Tahoma"/>
          <a:cs typeface="Tahoma"/>
          <a:sym typeface="Tahoma"/>
        </a:defRPr>
      </a:lvl4pPr>
      <a:lvl5pPr marL="0" marR="0" indent="0" algn="l" defTabSz="914400" rtl="0" latinLnBrk="0">
        <a:lnSpc>
          <a:spcPct val="150000"/>
        </a:lnSpc>
        <a:spcBef>
          <a:spcPts val="60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Tahoma"/>
          <a:ea typeface="Tahoma"/>
          <a:cs typeface="Tahoma"/>
          <a:sym typeface="Tahoma"/>
        </a:defRPr>
      </a:lvl5pPr>
      <a:lvl6pPr marL="0" marR="0" indent="457200" algn="l" defTabSz="914400" rtl="0" latinLnBrk="0">
        <a:lnSpc>
          <a:spcPct val="150000"/>
        </a:lnSpc>
        <a:spcBef>
          <a:spcPts val="60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Tahoma"/>
          <a:ea typeface="Tahoma"/>
          <a:cs typeface="Tahoma"/>
          <a:sym typeface="Tahoma"/>
        </a:defRPr>
      </a:lvl6pPr>
      <a:lvl7pPr marL="0" marR="0" indent="914400" algn="l" defTabSz="914400" rtl="0" latinLnBrk="0">
        <a:lnSpc>
          <a:spcPct val="150000"/>
        </a:lnSpc>
        <a:spcBef>
          <a:spcPts val="60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Tahoma"/>
          <a:ea typeface="Tahoma"/>
          <a:cs typeface="Tahoma"/>
          <a:sym typeface="Tahoma"/>
        </a:defRPr>
      </a:lvl7pPr>
      <a:lvl8pPr marL="0" marR="0" indent="1371600" algn="l" defTabSz="914400" rtl="0" latinLnBrk="0">
        <a:lnSpc>
          <a:spcPct val="150000"/>
        </a:lnSpc>
        <a:spcBef>
          <a:spcPts val="60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Tahoma"/>
          <a:ea typeface="Tahoma"/>
          <a:cs typeface="Tahoma"/>
          <a:sym typeface="Tahoma"/>
        </a:defRPr>
      </a:lvl8pPr>
      <a:lvl9pPr marL="0" marR="0" indent="1828800" algn="l" defTabSz="914400" rtl="0" latinLnBrk="0">
        <a:lnSpc>
          <a:spcPct val="150000"/>
        </a:lnSpc>
        <a:spcBef>
          <a:spcPts val="60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Tahoma"/>
          <a:ea typeface="Tahoma"/>
          <a:cs typeface="Tahoma"/>
          <a:sym typeface="Tahoma"/>
        </a:defRPr>
      </a:lvl9pPr>
    </p:bodyStyle>
    <p:other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ahoma"/>
        </a:defRPr>
      </a:lvl1pPr>
      <a:lvl2pPr marL="0" marR="0" indent="4572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ahoma"/>
        </a:defRPr>
      </a:lvl2pPr>
      <a:lvl3pPr marL="0" marR="0" indent="9144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ahoma"/>
        </a:defRPr>
      </a:lvl3pPr>
      <a:lvl4pPr marL="0" marR="0" indent="13716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ahoma"/>
        </a:defRPr>
      </a:lvl4pPr>
      <a:lvl5pPr marL="0" marR="0" indent="18288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ahoma"/>
        </a:defRPr>
      </a:lvl5pPr>
      <a:lvl6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ahoma"/>
        </a:defRPr>
      </a:lvl6pPr>
      <a:lvl7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ahoma"/>
        </a:defRPr>
      </a:lvl7pPr>
      <a:lvl8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ahoma"/>
        </a:defRPr>
      </a:lvl8pPr>
      <a:lvl9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ahoma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Interhospital"/>
          <p:cNvSpPr txBox="1">
            <a:spLocks noGrp="1"/>
          </p:cNvSpPr>
          <p:nvPr>
            <p:ph type="title" idx="4294967295"/>
          </p:nvPr>
        </p:nvSpPr>
        <p:spPr>
          <a:xfrm>
            <a:off x="1143000" y="1797819"/>
            <a:ext cx="7239000" cy="1127125"/>
          </a:xfrm>
          <a:prstGeom prst="rect">
            <a:avLst/>
          </a:prstGeom>
        </p:spPr>
        <p:txBody>
          <a:bodyPr lIns="0" tIns="0" rIns="0" bIns="0">
            <a:normAutofit fontScale="90000"/>
          </a:bodyPr>
          <a:lstStyle>
            <a:lvl1pPr algn="ctr">
              <a:defRPr sz="5400">
                <a:solidFill>
                  <a:srgbClr val="4489B8"/>
                </a:solidFill>
                <a:effectLst>
                  <a:outerShdw blurRad="12700" dist="38100" dir="2700000" rotWithShape="0">
                    <a:srgbClr val="000000"/>
                  </a:outerShdw>
                </a:effectLst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pPr>
              <a:defRPr sz="3200">
                <a:solidFill>
                  <a:srgbClr val="011993"/>
                </a:solidFill>
                <a:effectLst/>
                <a:latin typeface="Verdana"/>
                <a:ea typeface="Verdana"/>
                <a:cs typeface="Verdana"/>
                <a:sym typeface="Verdana"/>
              </a:defRPr>
            </a:pPr>
            <a:r>
              <a:rPr sz="5400" dirty="0" err="1">
                <a:solidFill>
                  <a:srgbClr val="4489B8"/>
                </a:solidFill>
                <a:effectLst>
                  <a:outerShdw blurRad="12700" dist="38100" dir="2700000" rotWithShape="0">
                    <a:srgbClr val="000000"/>
                  </a:outerShdw>
                </a:effectLst>
                <a:latin typeface="Tahoma"/>
                <a:ea typeface="Tahoma"/>
                <a:cs typeface="Tahoma"/>
                <a:sym typeface="Tahoma"/>
              </a:rPr>
              <a:t>Interhospital</a:t>
            </a:r>
            <a:r>
              <a:rPr lang="th-TH" sz="5400" dirty="0">
                <a:solidFill>
                  <a:srgbClr val="4489B8"/>
                </a:solidFill>
                <a:effectLst>
                  <a:outerShdw blurRad="12700" dist="38100" dir="2700000" rotWithShape="0">
                    <a:srgbClr val="000000"/>
                  </a:outerShdw>
                </a:effectLst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5400" dirty="0">
                <a:solidFill>
                  <a:srgbClr val="4489B8"/>
                </a:solidFill>
                <a:effectLst>
                  <a:outerShdw blurRad="12700" dist="38100" dir="2700000" rotWithShape="0">
                    <a:srgbClr val="000000"/>
                  </a:outerShdw>
                </a:effectLst>
                <a:latin typeface="Tahoma"/>
                <a:ea typeface="Tahoma"/>
                <a:cs typeface="Tahoma"/>
                <a:sym typeface="Tahoma"/>
              </a:rPr>
              <a:t>Conference</a:t>
            </a:r>
            <a:r>
              <a:rPr sz="5400" dirty="0">
                <a:solidFill>
                  <a:srgbClr val="4489B8"/>
                </a:solidFill>
                <a:effectLst>
                  <a:outerShdw blurRad="12700" dist="38100" dir="2700000" rotWithShape="0">
                    <a:srgbClr val="000000"/>
                  </a:outerShdw>
                </a:effectLst>
                <a:latin typeface="Tahoma"/>
                <a:ea typeface="Tahoma"/>
                <a:cs typeface="Tahoma"/>
                <a:sym typeface="Tahoma"/>
              </a:rPr>
              <a:t> </a:t>
            </a:r>
          </a:p>
        </p:txBody>
      </p:sp>
      <p:sp>
        <p:nvSpPr>
          <p:cNvPr id="29" name="Case 4"/>
          <p:cNvSpPr txBox="1">
            <a:spLocks noGrp="1"/>
          </p:cNvSpPr>
          <p:nvPr>
            <p:ph type="body" sz="quarter" idx="4294967295"/>
          </p:nvPr>
        </p:nvSpPr>
        <p:spPr>
          <a:xfrm>
            <a:off x="959768" y="3212976"/>
            <a:ext cx="7605464" cy="1346448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algn="ctr" defTabSz="647700">
              <a:lnSpc>
                <a:spcPct val="100000"/>
              </a:lnSpc>
            </a:pPr>
            <a:r>
              <a:rPr lang="en-US" sz="4000" b="1" dirty="0">
                <a:solidFill>
                  <a:schemeClr val="accent2">
                    <a:lumMod val="50000"/>
                  </a:schemeClr>
                </a:solidFill>
              </a:rPr>
              <a:t>Squamous cell carcinoma of thyroid gland</a:t>
            </a:r>
            <a:endParaRPr sz="40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207805" y="2348880"/>
            <a:ext cx="3020379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000" b="1" dirty="0">
                <a:solidFill>
                  <a:srgbClr val="4489B8"/>
                </a:solidFill>
                <a:effectLst>
                  <a:outerShdw blurRad="12700" dist="38100" dir="2700000" rotWithShape="0">
                    <a:srgbClr val="000000"/>
                  </a:outerShdw>
                </a:effectLst>
              </a:rPr>
              <a:t>Review</a:t>
            </a:r>
            <a:endParaRPr lang="th-TH" sz="6000" b="1" dirty="0"/>
          </a:p>
        </p:txBody>
      </p:sp>
    </p:spTree>
    <p:extLst>
      <p:ext uri="{BB962C8B-B14F-4D97-AF65-F5344CB8AC3E}">
        <p14:creationId xmlns:p14="http://schemas.microsoft.com/office/powerpoint/2010/main" val="1797244280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Squamous cell carcinoma of thyroid"/>
          <p:cNvSpPr txBox="1">
            <a:spLocks noGrp="1"/>
          </p:cNvSpPr>
          <p:nvPr>
            <p:ph type="ctrTitle" idx="4294967295"/>
          </p:nvPr>
        </p:nvSpPr>
        <p:spPr>
          <a:xfrm>
            <a:off x="1333500" y="-44450"/>
            <a:ext cx="7391400" cy="912813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2700">
                <a:effectLst>
                  <a:outerShdw blurRad="12700" dist="25400" dir="2700000" rotWithShape="0">
                    <a:srgbClr val="000000"/>
                  </a:outerShdw>
                </a:effectLst>
              </a:defRPr>
            </a:lvl1pPr>
          </a:lstStyle>
          <a:p>
            <a:r>
              <a:t>Squamous cell carcinoma of thyroid</a:t>
            </a:r>
          </a:p>
        </p:txBody>
      </p:sp>
      <p:sp>
        <p:nvSpPr>
          <p:cNvPr id="401" name="Definition…"/>
          <p:cNvSpPr txBox="1">
            <a:spLocks noGrp="1"/>
          </p:cNvSpPr>
          <p:nvPr>
            <p:ph type="subTitle" idx="4294967295"/>
          </p:nvPr>
        </p:nvSpPr>
        <p:spPr>
          <a:xfrm>
            <a:off x="457200" y="1036637"/>
            <a:ext cx="8229600" cy="5200651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defRPr b="1" u="sng">
                <a:solidFill>
                  <a:srgbClr val="002060"/>
                </a:solidFill>
              </a:defRPr>
            </a:pPr>
            <a:r>
              <a:rPr dirty="0"/>
              <a:t>Definition</a:t>
            </a:r>
          </a:p>
          <a:p>
            <a:r>
              <a:rPr dirty="0"/>
              <a:t>	“Squamous cell carcinoma of thyroid” (SCC of thyroid) should be composed </a:t>
            </a:r>
            <a:r>
              <a:rPr dirty="0">
                <a:solidFill>
                  <a:srgbClr val="FF0000"/>
                </a:solidFill>
              </a:rPr>
              <a:t>entirely of tumor cells </a:t>
            </a:r>
            <a:r>
              <a:rPr dirty="0"/>
              <a:t>with </a:t>
            </a:r>
            <a:r>
              <a:rPr dirty="0">
                <a:solidFill>
                  <a:srgbClr val="FF0000"/>
                </a:solidFill>
              </a:rPr>
              <a:t>squamous differentiation.</a:t>
            </a:r>
            <a:r>
              <a:rPr lang="th-TH" dirty="0"/>
              <a:t> </a:t>
            </a:r>
            <a:r>
              <a:rPr lang="th-TH" sz="1600" b="1" i="1" dirty="0">
                <a:solidFill>
                  <a:srgbClr val="0070C0"/>
                </a:solidFill>
              </a:rPr>
              <a:t>(</a:t>
            </a:r>
            <a:r>
              <a:rPr lang="en-US" sz="1600" b="1" i="1" dirty="0">
                <a:solidFill>
                  <a:srgbClr val="0070C0"/>
                </a:solidFill>
              </a:rPr>
              <a:t>incidence &lt; 1% of thyroid malignancies</a:t>
            </a:r>
            <a:r>
              <a:rPr lang="th-TH" sz="1600" b="1" i="1" dirty="0">
                <a:solidFill>
                  <a:srgbClr val="0070C0"/>
                </a:solidFill>
              </a:rPr>
              <a:t>)</a:t>
            </a:r>
            <a:endParaRPr b="1" i="1" dirty="0">
              <a:solidFill>
                <a:srgbClr val="0070C0"/>
              </a:solidFill>
            </a:endParaRPr>
          </a:p>
          <a:p>
            <a:pPr>
              <a:defRPr sz="1100" b="1" u="sng">
                <a:solidFill>
                  <a:srgbClr val="002060"/>
                </a:solidFill>
              </a:defRPr>
            </a:pPr>
            <a:endParaRPr dirty="0"/>
          </a:p>
          <a:p>
            <a:pPr>
              <a:defRPr b="1" u="sng">
                <a:solidFill>
                  <a:srgbClr val="002060"/>
                </a:solidFill>
              </a:defRPr>
            </a:pPr>
            <a:r>
              <a:rPr dirty="0"/>
              <a:t>Diffe</a:t>
            </a:r>
            <a:r>
              <a:rPr lang="en-US" dirty="0"/>
              <a:t>re</a:t>
            </a:r>
            <a:r>
              <a:rPr dirty="0"/>
              <a:t>ntial diagnosis</a:t>
            </a:r>
          </a:p>
          <a:p>
            <a:pPr>
              <a:buSzPct val="100000"/>
              <a:buFont typeface="Zapf Dingbats"/>
              <a:buChar char="❀"/>
            </a:pPr>
            <a:r>
              <a:rPr dirty="0"/>
              <a:t>SCC metastasis to the thyroid</a:t>
            </a:r>
          </a:p>
          <a:p>
            <a:pPr>
              <a:buSzPct val="100000"/>
              <a:buFont typeface="Zapf Dingbats"/>
              <a:buChar char="❀"/>
            </a:pPr>
            <a:r>
              <a:rPr dirty="0"/>
              <a:t>Other types of thyroid carcinoma that may resemble </a:t>
            </a:r>
            <a:endParaRPr lang="th-TH" dirty="0"/>
          </a:p>
          <a:p>
            <a:pPr>
              <a:buSzPct val="100000"/>
            </a:pPr>
            <a:r>
              <a:rPr lang="th-TH" dirty="0"/>
              <a:t>   </a:t>
            </a:r>
            <a:r>
              <a:rPr dirty="0"/>
              <a:t>squamous carcinoma</a:t>
            </a:r>
          </a:p>
        </p:txBody>
      </p:sp>
      <p:sp>
        <p:nvSpPr>
          <p:cNvPr id="402" name="Squamous cell carcinoma of the thyroid gland: primary or secondary disease? J Laryngol Otol. 2011;125(1):3-9"/>
          <p:cNvSpPr txBox="1"/>
          <p:nvPr/>
        </p:nvSpPr>
        <p:spPr>
          <a:xfrm>
            <a:off x="107504" y="6608762"/>
            <a:ext cx="9001126" cy="26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>
            <a:lvl1pPr algn="r">
              <a:defRPr sz="1200">
                <a:solidFill>
                  <a:srgbClr val="595959"/>
                </a:solidFill>
              </a:defRPr>
            </a:lvl1pPr>
          </a:lstStyle>
          <a:p>
            <a:r>
              <a:rPr dirty="0"/>
              <a:t>Squamous cell carcinoma of the thyroid gland: primary or secondary disease? J </a:t>
            </a:r>
            <a:r>
              <a:rPr dirty="0" err="1"/>
              <a:t>Laryngol</a:t>
            </a:r>
            <a:r>
              <a:rPr dirty="0"/>
              <a:t> Otol. 2011;125(1):3-9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4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4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4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1" grpId="1" build="p" bldLvl="5" animBg="1" advAuto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Squamous cell carcinoma of thyroid"/>
          <p:cNvSpPr txBox="1">
            <a:spLocks noGrp="1"/>
          </p:cNvSpPr>
          <p:nvPr>
            <p:ph type="ctrTitle" idx="4294967295"/>
          </p:nvPr>
        </p:nvSpPr>
        <p:spPr>
          <a:xfrm>
            <a:off x="1333500" y="-44450"/>
            <a:ext cx="7391400" cy="912813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2700">
                <a:effectLst>
                  <a:outerShdw blurRad="12700" dist="25400" dir="2700000" rotWithShape="0">
                    <a:srgbClr val="000000"/>
                  </a:outerShdw>
                </a:effectLst>
              </a:defRPr>
            </a:lvl1pPr>
          </a:lstStyle>
          <a:p>
            <a:r>
              <a:t>Squamous cell carcinoma of thyroid</a:t>
            </a:r>
          </a:p>
        </p:txBody>
      </p:sp>
      <p:sp>
        <p:nvSpPr>
          <p:cNvPr id="405" name="Pathophysiology -&gt; Unknown"/>
          <p:cNvSpPr txBox="1">
            <a:spLocks noGrp="1"/>
          </p:cNvSpPr>
          <p:nvPr>
            <p:ph type="subTitle" idx="4294967295"/>
          </p:nvPr>
        </p:nvSpPr>
        <p:spPr>
          <a:xfrm>
            <a:off x="457200" y="1036637"/>
            <a:ext cx="8229600" cy="5200651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 b="1" u="sng">
                <a:solidFill>
                  <a:srgbClr val="002060"/>
                </a:solidFill>
              </a:defRPr>
            </a:pPr>
            <a:r>
              <a:rPr dirty="0"/>
              <a:t>Pathophysiology </a:t>
            </a:r>
            <a:r>
              <a:rPr b="0" u="none" dirty="0"/>
              <a:t>-&gt; </a:t>
            </a:r>
            <a:r>
              <a:rPr u="none" dirty="0">
                <a:solidFill>
                  <a:srgbClr val="FF0000"/>
                </a:solidFill>
              </a:rPr>
              <a:t>Unknown</a:t>
            </a:r>
          </a:p>
        </p:txBody>
      </p:sp>
      <p:sp>
        <p:nvSpPr>
          <p:cNvPr id="406" name="Metaplasia theory…"/>
          <p:cNvSpPr txBox="1"/>
          <p:nvPr/>
        </p:nvSpPr>
        <p:spPr>
          <a:xfrm>
            <a:off x="457200" y="1700212"/>
            <a:ext cx="8002588" cy="4524315"/>
          </a:xfrm>
          <a:prstGeom prst="rect">
            <a:avLst/>
          </a:prstGeom>
          <a:solidFill>
            <a:schemeClr val="accent3">
              <a:lumOff val="44000"/>
            </a:schemeClr>
          </a:solidFill>
          <a:ln w="12700">
            <a:solidFill>
              <a:schemeClr val="accent1"/>
            </a:solidFill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 marL="285750" indent="-285750">
              <a:lnSpc>
                <a:spcPct val="150000"/>
              </a:lnSpc>
              <a:buSzPct val="100000"/>
              <a:buChar char="➢"/>
              <a:defRPr sz="2400"/>
            </a:pPr>
            <a:r>
              <a:rPr dirty="0"/>
              <a:t>Metaplasia theory</a:t>
            </a:r>
          </a:p>
          <a:p>
            <a:pPr marL="800100" lvl="1" indent="-342900">
              <a:lnSpc>
                <a:spcPct val="150000"/>
              </a:lnSpc>
              <a:buSzPct val="100000"/>
              <a:buFont typeface="Arial"/>
              <a:buChar char="•"/>
              <a:defRPr sz="2000">
                <a:solidFill>
                  <a:srgbClr val="3F4E86"/>
                </a:solidFill>
              </a:defRPr>
            </a:pPr>
            <a:r>
              <a:rPr dirty="0"/>
              <a:t>Squamous metaplasia superimposing on an underlying thyroid pathology</a:t>
            </a:r>
          </a:p>
          <a:p>
            <a:pPr marL="285750" indent="-285750">
              <a:lnSpc>
                <a:spcPct val="150000"/>
              </a:lnSpc>
              <a:buSzPct val="100000"/>
              <a:buChar char="➢"/>
              <a:defRPr sz="2400"/>
            </a:pPr>
            <a:r>
              <a:rPr dirty="0"/>
              <a:t>De-differentiation theory</a:t>
            </a:r>
          </a:p>
          <a:p>
            <a:pPr marL="800100" lvl="2" indent="-342900">
              <a:lnSpc>
                <a:spcPct val="150000"/>
              </a:lnSpc>
              <a:buSzPct val="100000"/>
              <a:buFont typeface="Arial"/>
              <a:buChar char="•"/>
              <a:defRPr sz="2000">
                <a:solidFill>
                  <a:srgbClr val="3F4E86"/>
                </a:solidFill>
              </a:defRPr>
            </a:pPr>
            <a:r>
              <a:rPr dirty="0"/>
              <a:t>Squamous differentiation in papillary carcinoma or anaplastic carcinoma</a:t>
            </a:r>
            <a:endParaRPr sz="2400" dirty="0"/>
          </a:p>
          <a:p>
            <a:pPr marL="285750" indent="-285750">
              <a:lnSpc>
                <a:spcPct val="150000"/>
              </a:lnSpc>
              <a:buSzPct val="100000"/>
              <a:buChar char="➢"/>
              <a:defRPr sz="2400"/>
            </a:pPr>
            <a:r>
              <a:rPr dirty="0"/>
              <a:t>Embryonic-nest theory</a:t>
            </a:r>
          </a:p>
          <a:p>
            <a:pPr marL="800100" lvl="2" indent="-342900">
              <a:lnSpc>
                <a:spcPct val="150000"/>
              </a:lnSpc>
              <a:buSzPct val="100000"/>
              <a:buFont typeface="Arial"/>
              <a:buChar char="•"/>
              <a:defRPr sz="2000">
                <a:solidFill>
                  <a:srgbClr val="3F4E86"/>
                </a:solidFill>
              </a:defRPr>
            </a:pPr>
            <a:r>
              <a:rPr dirty="0"/>
              <a:t>Squamous cell cancer develops in remnants of the </a:t>
            </a:r>
            <a:r>
              <a:rPr dirty="0" err="1"/>
              <a:t>ultimobranchial</a:t>
            </a:r>
            <a:r>
              <a:rPr dirty="0"/>
              <a:t> body or </a:t>
            </a:r>
            <a:r>
              <a:rPr dirty="0" err="1"/>
              <a:t>thyroglossal</a:t>
            </a:r>
            <a:r>
              <a:rPr dirty="0"/>
              <a:t> duct</a:t>
            </a:r>
            <a:endParaRPr lang="th-TH" dirty="0"/>
          </a:p>
        </p:txBody>
      </p:sp>
      <p:sp>
        <p:nvSpPr>
          <p:cNvPr id="407" name="Primary squamous cell carcinoma of the thyroid gland. J Surg Case Rep. 2014;2014(12)"/>
          <p:cNvSpPr txBox="1"/>
          <p:nvPr/>
        </p:nvSpPr>
        <p:spPr>
          <a:xfrm>
            <a:off x="323528" y="6608762"/>
            <a:ext cx="8799513" cy="26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>
            <a:lvl1pPr algn="r">
              <a:defRPr sz="1200">
                <a:solidFill>
                  <a:srgbClr val="595959"/>
                </a:solidFill>
              </a:defRPr>
            </a:lvl1pPr>
          </a:lstStyle>
          <a:p>
            <a:r>
              <a:rPr dirty="0"/>
              <a:t>Primary squamous cell carcinoma of the thyroid gland. J </a:t>
            </a:r>
            <a:r>
              <a:rPr dirty="0" err="1"/>
              <a:t>Surg</a:t>
            </a:r>
            <a:r>
              <a:rPr dirty="0"/>
              <a:t> Case Rep. 2014;2014(12) </a:t>
            </a:r>
          </a:p>
        </p:txBody>
      </p:sp>
      <p:sp>
        <p:nvSpPr>
          <p:cNvPr id="408" name="Primary squamous cell carcinoma of the thyroid: report of ten cases. Thyroid. 2006;16(1):89-93"/>
          <p:cNvSpPr txBox="1"/>
          <p:nvPr/>
        </p:nvSpPr>
        <p:spPr>
          <a:xfrm>
            <a:off x="71437" y="6405562"/>
            <a:ext cx="9001126" cy="26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>
            <a:lvl1pPr algn="r">
              <a:defRPr sz="1200">
                <a:solidFill>
                  <a:srgbClr val="595959"/>
                </a:solidFill>
              </a:defRPr>
            </a:lvl1pPr>
          </a:lstStyle>
          <a:p>
            <a:r>
              <a:t>Primary squamous cell carcinoma of the thyroid: report of ten cases. Thyroid. 2006;16(1):89-93 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" name="Figure from: Metastasis to the Thyroid Gland: A Critical Review. Ann Surg Oncol. 2017;24(6):1533-9"/>
          <p:cNvSpPr txBox="1"/>
          <p:nvPr/>
        </p:nvSpPr>
        <p:spPr>
          <a:xfrm>
            <a:off x="323528" y="6608762"/>
            <a:ext cx="8799513" cy="26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>
            <a:lvl1pPr algn="r">
              <a:defRPr sz="1200">
                <a:solidFill>
                  <a:srgbClr val="595959"/>
                </a:solidFill>
              </a:defRPr>
            </a:lvl1pPr>
          </a:lstStyle>
          <a:p>
            <a:r>
              <a:rPr dirty="0"/>
              <a:t>Figure from: Metastasis to the Thyroid Gland: A Critical Review. Ann </a:t>
            </a:r>
            <a:r>
              <a:rPr dirty="0" err="1"/>
              <a:t>Surg</a:t>
            </a:r>
            <a:r>
              <a:rPr dirty="0"/>
              <a:t> </a:t>
            </a:r>
            <a:r>
              <a:rPr dirty="0" err="1"/>
              <a:t>Oncol</a:t>
            </a:r>
            <a:r>
              <a:rPr dirty="0"/>
              <a:t>. 2017;24(6):1533-9 </a:t>
            </a:r>
          </a:p>
        </p:txBody>
      </p:sp>
      <p:sp>
        <p:nvSpPr>
          <p:cNvPr id="411" name="Secondary involvement of the thyroid gland…"/>
          <p:cNvSpPr txBox="1"/>
          <p:nvPr/>
        </p:nvSpPr>
        <p:spPr>
          <a:xfrm>
            <a:off x="381000" y="885825"/>
            <a:ext cx="8267700" cy="23456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>
              <a:lnSpc>
                <a:spcPct val="150000"/>
              </a:lnSpc>
              <a:spcBef>
                <a:spcPts val="600"/>
              </a:spcBef>
              <a:defRPr sz="2400" b="1" u="sng">
                <a:solidFill>
                  <a:srgbClr val="002060"/>
                </a:solidFill>
              </a:defRPr>
            </a:pPr>
            <a:r>
              <a:t>Secondary involvement of the thyroid gland</a:t>
            </a:r>
          </a:p>
          <a:p>
            <a:pPr>
              <a:lnSpc>
                <a:spcPct val="150000"/>
              </a:lnSpc>
              <a:spcBef>
                <a:spcPts val="600"/>
              </a:spcBef>
              <a:buSzPct val="100000"/>
              <a:buFont typeface="Zapf Dingbats"/>
              <a:buChar char="❀"/>
              <a:defRPr sz="2400"/>
            </a:pPr>
            <a:r>
              <a:t>Adjacent structures</a:t>
            </a:r>
          </a:p>
          <a:p>
            <a:pPr>
              <a:lnSpc>
                <a:spcPct val="150000"/>
              </a:lnSpc>
              <a:spcBef>
                <a:spcPts val="600"/>
              </a:spcBef>
              <a:defRPr sz="2400"/>
            </a:pPr>
            <a:endParaRPr/>
          </a:p>
          <a:p>
            <a:pPr>
              <a:lnSpc>
                <a:spcPct val="150000"/>
              </a:lnSpc>
              <a:spcBef>
                <a:spcPts val="600"/>
              </a:spcBef>
              <a:buSzPct val="100000"/>
              <a:buFont typeface="Zapf Dingbats"/>
              <a:buChar char="❀"/>
              <a:defRPr sz="2400"/>
            </a:pPr>
            <a:r>
              <a:t>Distant structures</a:t>
            </a:r>
          </a:p>
        </p:txBody>
      </p:sp>
      <p:sp>
        <p:nvSpPr>
          <p:cNvPr id="412" name="Metastatic tumors to thyroid"/>
          <p:cNvSpPr txBox="1">
            <a:spLocks noGrp="1"/>
          </p:cNvSpPr>
          <p:nvPr>
            <p:ph type="ctrTitle" idx="4294967295"/>
          </p:nvPr>
        </p:nvSpPr>
        <p:spPr>
          <a:xfrm>
            <a:off x="1333500" y="-44450"/>
            <a:ext cx="7391400" cy="912813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2700">
                <a:effectLst>
                  <a:outerShdw blurRad="12700" dist="25400" dir="2700000" rotWithShape="0">
                    <a:srgbClr val="000000"/>
                  </a:outerShdw>
                </a:effectLst>
              </a:defRPr>
            </a:lvl1pPr>
          </a:lstStyle>
          <a:p>
            <a:r>
              <a:t>Metastatic tumors to thyroid</a:t>
            </a:r>
          </a:p>
        </p:txBody>
      </p:sp>
      <p:sp>
        <p:nvSpPr>
          <p:cNvPr id="413" name="Squamous cell carcinoma of the thyroid gland: primary or secondary disease? J Laryngol Otol. 2011;125(1):3-9"/>
          <p:cNvSpPr txBox="1"/>
          <p:nvPr/>
        </p:nvSpPr>
        <p:spPr>
          <a:xfrm>
            <a:off x="107504" y="6413326"/>
            <a:ext cx="9001125" cy="26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>
            <a:lvl1pPr algn="r">
              <a:defRPr sz="1200">
                <a:solidFill>
                  <a:srgbClr val="595959"/>
                </a:solidFill>
              </a:defRPr>
            </a:lvl1pPr>
          </a:lstStyle>
          <a:p>
            <a:r>
              <a:rPr dirty="0"/>
              <a:t>Squamous cell carcinoma of the thyroid gland: primary or secondary disease? J </a:t>
            </a:r>
            <a:r>
              <a:rPr dirty="0" err="1"/>
              <a:t>Laryngol</a:t>
            </a:r>
            <a:r>
              <a:rPr dirty="0"/>
              <a:t> Otol. 2011;125(1):3-9 </a:t>
            </a:r>
          </a:p>
        </p:txBody>
      </p:sp>
      <p:pic>
        <p:nvPicPr>
          <p:cNvPr id="414" name="image.png" descr="image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419475" y="3021012"/>
            <a:ext cx="5018088" cy="3127376"/>
          </a:xfrm>
          <a:prstGeom prst="rect">
            <a:avLst/>
          </a:prstGeom>
          <a:ln w="12700">
            <a:miter lim="400000"/>
          </a:ln>
          <a:effectLst>
            <a:outerShdw blurRad="63500" rotWithShape="0">
              <a:srgbClr val="808080">
                <a:alpha val="39997"/>
              </a:srgbClr>
            </a:outerShdw>
          </a:effectLst>
        </p:spPr>
      </p:pic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50"/>
                                        <p:tgtEl>
                                          <p:spTgt spid="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4" grpId="1" animBg="1" advAuto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Secondary involvement of the thyroid gland…"/>
          <p:cNvSpPr txBox="1"/>
          <p:nvPr/>
        </p:nvSpPr>
        <p:spPr>
          <a:xfrm>
            <a:off x="381000" y="885825"/>
            <a:ext cx="8267700" cy="246381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>
              <a:lnSpc>
                <a:spcPct val="150000"/>
              </a:lnSpc>
              <a:spcBef>
                <a:spcPts val="600"/>
              </a:spcBef>
              <a:defRPr sz="2400" b="1" u="sng">
                <a:solidFill>
                  <a:srgbClr val="002060"/>
                </a:solidFill>
              </a:defRPr>
            </a:pPr>
            <a:r>
              <a:rPr dirty="0"/>
              <a:t>Secondary involvement of the thyroid gland</a:t>
            </a:r>
          </a:p>
          <a:p>
            <a:pPr>
              <a:lnSpc>
                <a:spcPct val="150000"/>
              </a:lnSpc>
              <a:spcBef>
                <a:spcPts val="600"/>
              </a:spcBef>
              <a:buSzPct val="100000"/>
              <a:buFont typeface="Zapf Dingbats"/>
              <a:buChar char="❀"/>
              <a:defRPr sz="2400"/>
            </a:pPr>
            <a:r>
              <a:rPr dirty="0"/>
              <a:t>Adjacent structures: </a:t>
            </a:r>
            <a:r>
              <a:rPr dirty="0">
                <a:solidFill>
                  <a:srgbClr val="FF0000"/>
                </a:solidFill>
              </a:rPr>
              <a:t>base of tongue, larynx, pharynx,</a:t>
            </a:r>
          </a:p>
          <a:p>
            <a:pPr>
              <a:lnSpc>
                <a:spcPct val="150000"/>
              </a:lnSpc>
              <a:spcBef>
                <a:spcPts val="600"/>
              </a:spcBef>
              <a:defRPr sz="2400">
                <a:solidFill>
                  <a:srgbClr val="FF0000"/>
                </a:solidFill>
              </a:defRPr>
            </a:pPr>
            <a:r>
              <a:rPr dirty="0"/>
              <a:t>			   </a:t>
            </a:r>
            <a:r>
              <a:rPr lang="th-TH" dirty="0"/>
              <a:t> </a:t>
            </a:r>
            <a:r>
              <a:rPr dirty="0"/>
              <a:t>upper esophagus</a:t>
            </a:r>
          </a:p>
          <a:p>
            <a:pPr>
              <a:lnSpc>
                <a:spcPct val="150000"/>
              </a:lnSpc>
              <a:spcBef>
                <a:spcPts val="600"/>
              </a:spcBef>
              <a:buSzPct val="100000"/>
              <a:buFont typeface="Zapf Dingbats"/>
              <a:buChar char="❀"/>
              <a:defRPr sz="2400"/>
            </a:pPr>
            <a:r>
              <a:rPr dirty="0"/>
              <a:t>Distant structures</a:t>
            </a:r>
          </a:p>
        </p:txBody>
      </p:sp>
      <p:sp>
        <p:nvSpPr>
          <p:cNvPr id="418" name="Metastatic tumors to thyroid"/>
          <p:cNvSpPr txBox="1">
            <a:spLocks noGrp="1"/>
          </p:cNvSpPr>
          <p:nvPr>
            <p:ph type="ctrTitle" idx="4294967295"/>
          </p:nvPr>
        </p:nvSpPr>
        <p:spPr>
          <a:xfrm>
            <a:off x="1333500" y="-44450"/>
            <a:ext cx="7391400" cy="912813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2700">
                <a:effectLst>
                  <a:outerShdw blurRad="12700" dist="25400" dir="2700000" rotWithShape="0">
                    <a:srgbClr val="000000"/>
                  </a:outerShdw>
                </a:effectLst>
              </a:defRPr>
            </a:lvl1pPr>
          </a:lstStyle>
          <a:p>
            <a:r>
              <a:t>Metastatic tumors to thyroid</a:t>
            </a:r>
          </a:p>
        </p:txBody>
      </p:sp>
      <p:pic>
        <p:nvPicPr>
          <p:cNvPr id="420" name="image.png" descr="image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419475" y="3021012"/>
            <a:ext cx="5018088" cy="3127376"/>
          </a:xfrm>
          <a:prstGeom prst="rect">
            <a:avLst/>
          </a:prstGeom>
          <a:ln w="12700">
            <a:miter lim="400000"/>
          </a:ln>
          <a:effectLst>
            <a:outerShdw blurRad="63500" rotWithShape="0">
              <a:srgbClr val="808080">
                <a:alpha val="39997"/>
              </a:srgbClr>
            </a:outerShdw>
          </a:effectLst>
        </p:spPr>
      </p:pic>
      <p:sp>
        <p:nvSpPr>
          <p:cNvPr id="421" name="Rectangle"/>
          <p:cNvSpPr/>
          <p:nvPr/>
        </p:nvSpPr>
        <p:spPr>
          <a:xfrm>
            <a:off x="3563937" y="5300662"/>
            <a:ext cx="4103688" cy="360363"/>
          </a:xfrm>
          <a:prstGeom prst="rect">
            <a:avLst/>
          </a:prstGeom>
          <a:ln w="28575">
            <a:solidFill>
              <a:srgbClr val="FF0000"/>
            </a:solidFill>
            <a:bevel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22" name="Rectangle"/>
          <p:cNvSpPr/>
          <p:nvPr/>
        </p:nvSpPr>
        <p:spPr>
          <a:xfrm>
            <a:off x="3563937" y="4879975"/>
            <a:ext cx="4103688" cy="215900"/>
          </a:xfrm>
          <a:prstGeom prst="rect">
            <a:avLst/>
          </a:prstGeom>
          <a:ln w="28575">
            <a:solidFill>
              <a:srgbClr val="FF0000"/>
            </a:solidFill>
            <a:bevel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9" name="Figure from: Metastasis to the Thyroid Gland: A Critical Review. Ann Surg Oncol. 2017;24(6):1533-9"/>
          <p:cNvSpPr txBox="1"/>
          <p:nvPr/>
        </p:nvSpPr>
        <p:spPr>
          <a:xfrm>
            <a:off x="323528" y="6608762"/>
            <a:ext cx="8799513" cy="26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>
            <a:lvl1pPr algn="r">
              <a:defRPr sz="1200">
                <a:solidFill>
                  <a:srgbClr val="595959"/>
                </a:solidFill>
              </a:defRPr>
            </a:lvl1pPr>
          </a:lstStyle>
          <a:p>
            <a:r>
              <a:rPr dirty="0"/>
              <a:t>Figure from: Metastasis to the Thyroid Gland: A Critical Review. Ann </a:t>
            </a:r>
            <a:r>
              <a:rPr dirty="0" err="1"/>
              <a:t>Surg</a:t>
            </a:r>
            <a:r>
              <a:rPr dirty="0"/>
              <a:t> </a:t>
            </a:r>
            <a:r>
              <a:rPr dirty="0" err="1"/>
              <a:t>Oncol</a:t>
            </a:r>
            <a:r>
              <a:rPr dirty="0"/>
              <a:t>. 2017;24(6):1533-9 </a:t>
            </a:r>
          </a:p>
        </p:txBody>
      </p:sp>
      <p:sp>
        <p:nvSpPr>
          <p:cNvPr id="10" name="Squamous cell carcinoma of the thyroid gland: primary or secondary disease? J Laryngol Otol. 2011;125(1):3-9"/>
          <p:cNvSpPr txBox="1"/>
          <p:nvPr/>
        </p:nvSpPr>
        <p:spPr>
          <a:xfrm>
            <a:off x="107504" y="6413326"/>
            <a:ext cx="9001125" cy="26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>
            <a:lvl1pPr algn="r">
              <a:defRPr sz="1200">
                <a:solidFill>
                  <a:srgbClr val="595959"/>
                </a:solidFill>
              </a:defRPr>
            </a:lvl1pPr>
          </a:lstStyle>
          <a:p>
            <a:r>
              <a:rPr dirty="0"/>
              <a:t>Squamous cell carcinoma of the thyroid gland: primary or secondary disease? J </a:t>
            </a:r>
            <a:r>
              <a:rPr dirty="0" err="1"/>
              <a:t>Laryngol</a:t>
            </a:r>
            <a:r>
              <a:rPr dirty="0"/>
              <a:t> Otol. 2011;125(1):3-9 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" name="Diagnosis for SCC of thyroid"/>
          <p:cNvSpPr txBox="1">
            <a:spLocks noGrp="1"/>
          </p:cNvSpPr>
          <p:nvPr>
            <p:ph type="ctrTitle" idx="4294967295"/>
          </p:nvPr>
        </p:nvSpPr>
        <p:spPr>
          <a:xfrm>
            <a:off x="1333500" y="-44450"/>
            <a:ext cx="7391400" cy="912813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2700">
                <a:effectLst>
                  <a:outerShdw blurRad="12700" dist="25400" dir="2700000" rotWithShape="0">
                    <a:srgbClr val="000000"/>
                  </a:outerShdw>
                </a:effectLst>
              </a:defRPr>
            </a:lvl1pPr>
          </a:lstStyle>
          <a:p>
            <a:r>
              <a:t>Diagnosis for SCC of thyroid</a:t>
            </a:r>
          </a:p>
        </p:txBody>
      </p:sp>
      <p:sp>
        <p:nvSpPr>
          <p:cNvPr id="425" name="Squamous cell carcinoma of the thyroid gland: primary or secondary disease? J Laryngol Otol. 2011;125(1):3-9"/>
          <p:cNvSpPr txBox="1"/>
          <p:nvPr/>
        </p:nvSpPr>
        <p:spPr>
          <a:xfrm>
            <a:off x="71437" y="6380861"/>
            <a:ext cx="9001126" cy="26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>
            <a:lvl1pPr algn="r">
              <a:defRPr sz="1200">
                <a:solidFill>
                  <a:srgbClr val="595959"/>
                </a:solidFill>
              </a:defRPr>
            </a:lvl1pPr>
          </a:lstStyle>
          <a:p>
            <a:r>
              <a:t>Squamous cell carcinoma of the thyroid gland: primary or secondary disease? J Laryngol Otol. 2011;125(1):3-9 </a:t>
            </a:r>
          </a:p>
        </p:txBody>
      </p:sp>
      <p:pic>
        <p:nvPicPr>
          <p:cNvPr id="426" name="image.png" descr="image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298575" y="1073150"/>
            <a:ext cx="7553325" cy="4814888"/>
          </a:xfrm>
          <a:prstGeom prst="rect">
            <a:avLst/>
          </a:prstGeom>
          <a:ln w="12700">
            <a:miter lim="400000"/>
          </a:ln>
        </p:spPr>
      </p:pic>
      <p:sp>
        <p:nvSpPr>
          <p:cNvPr id="427" name=": tumor extension…"/>
          <p:cNvSpPr txBox="1"/>
          <p:nvPr/>
        </p:nvSpPr>
        <p:spPr>
          <a:xfrm>
            <a:off x="5940425" y="1743075"/>
            <a:ext cx="1944688" cy="9550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>
              <a:defRPr sz="1400"/>
            </a:pPr>
            <a:r>
              <a:t>: tumor extension</a:t>
            </a:r>
          </a:p>
          <a:p>
            <a:pPr>
              <a:defRPr sz="1400"/>
            </a:pPr>
            <a:r>
              <a:t>: find out metastatic</a:t>
            </a:r>
          </a:p>
          <a:p>
            <a:pPr>
              <a:defRPr sz="1400"/>
            </a:pPr>
            <a:r>
              <a:t>  SCC to thyroid</a:t>
            </a:r>
          </a:p>
        </p:txBody>
      </p:sp>
      <p:sp>
        <p:nvSpPr>
          <p:cNvPr id="428" name="Strongly positive CK19…"/>
          <p:cNvSpPr txBox="1"/>
          <p:nvPr/>
        </p:nvSpPr>
        <p:spPr>
          <a:xfrm>
            <a:off x="5519737" y="5857875"/>
            <a:ext cx="2784476" cy="5232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>
              <a:defRPr sz="1400" b="1">
                <a:solidFill>
                  <a:srgbClr val="FF0000"/>
                </a:solidFill>
              </a:defRPr>
            </a:pPr>
            <a:r>
              <a:t>Strongly positive CK19</a:t>
            </a:r>
          </a:p>
          <a:p>
            <a:pPr>
              <a:defRPr sz="1400" b="1">
                <a:solidFill>
                  <a:srgbClr val="FF0000"/>
                </a:solidFill>
              </a:defRPr>
            </a:pPr>
            <a:r>
              <a:t>Negative CK1, 4, 10/13, 20</a:t>
            </a:r>
          </a:p>
        </p:txBody>
      </p:sp>
      <p:sp>
        <p:nvSpPr>
          <p:cNvPr id="429" name="Primary squamous cell carcinomas in the thyroid gland: an individual participant data meta-analysis. Cancer Med. 2014;3(5):1396-403"/>
          <p:cNvSpPr txBox="1"/>
          <p:nvPr/>
        </p:nvSpPr>
        <p:spPr>
          <a:xfrm>
            <a:off x="-107950" y="6608762"/>
            <a:ext cx="9288463" cy="26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>
            <a:lvl1pPr algn="r">
              <a:defRPr sz="1200">
                <a:solidFill>
                  <a:srgbClr val="595959"/>
                </a:solidFill>
              </a:defRPr>
            </a:lvl1pPr>
          </a:lstStyle>
          <a:p>
            <a:r>
              <a:t>Primary squamous cell carcinomas in the thyroid gland: an individual participant data meta-analysis. Cancer Med. 2014;3(5):1396-403 </a:t>
            </a:r>
          </a:p>
        </p:txBody>
      </p:sp>
      <p:grpSp>
        <p:nvGrpSpPr>
          <p:cNvPr id="432" name="Group"/>
          <p:cNvGrpSpPr/>
          <p:nvPr/>
        </p:nvGrpSpPr>
        <p:grpSpPr>
          <a:xfrm>
            <a:off x="1274762" y="2798762"/>
            <a:ext cx="6600826" cy="1212851"/>
            <a:chOff x="0" y="0"/>
            <a:chExt cx="6600825" cy="1212850"/>
          </a:xfrm>
        </p:grpSpPr>
        <p:pic>
          <p:nvPicPr>
            <p:cNvPr id="430" name="image.png" descr="image.png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0" y="0"/>
              <a:ext cx="6600825" cy="1212850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431" name="Must always exclude secondary involvement of the thyroid."/>
            <p:cNvSpPr txBox="1"/>
            <p:nvPr/>
          </p:nvSpPr>
          <p:spPr>
            <a:xfrm>
              <a:off x="128587" y="127000"/>
              <a:ext cx="6337301" cy="95504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 algn="ctr">
                <a:defRPr sz="2800" b="1">
                  <a:solidFill>
                    <a:srgbClr val="FF0000"/>
                  </a:solidFill>
                </a:defRPr>
              </a:lvl1pPr>
            </a:lstStyle>
            <a:p>
              <a:r>
                <a:t>Must always exclude secondary involvement of the thyroid.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3" presetClass="entr" presetSubtype="16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50" fill="hold"/>
                                        <p:tgtEl>
                                          <p:spTgt spid="4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50" fill="hold"/>
                                        <p:tgtEl>
                                          <p:spTgt spid="4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8" grpId="1" animBg="1" advAuto="0"/>
      <p:bldP spid="432" grpId="2" animBg="1" advAuto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" name="Squamous cell carcinoma of thyroid"/>
          <p:cNvSpPr txBox="1">
            <a:spLocks noGrp="1"/>
          </p:cNvSpPr>
          <p:nvPr>
            <p:ph type="ctrTitle" idx="4294967295"/>
          </p:nvPr>
        </p:nvSpPr>
        <p:spPr>
          <a:xfrm>
            <a:off x="1333500" y="-44450"/>
            <a:ext cx="7391400" cy="912813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2700">
                <a:effectLst>
                  <a:outerShdw blurRad="12700" dist="25400" dir="2700000" rotWithShape="0">
                    <a:srgbClr val="000000"/>
                  </a:outerShdw>
                </a:effectLst>
              </a:defRPr>
            </a:lvl1pPr>
          </a:lstStyle>
          <a:p>
            <a:r>
              <a:t>Squamous cell carcinoma of thyroid</a:t>
            </a:r>
          </a:p>
        </p:txBody>
      </p:sp>
      <p:sp>
        <p:nvSpPr>
          <p:cNvPr id="435" name="Primary squamous cell carcinomas in the thyroid gland: an individual participant data meta-analysis. Cancer Med. 2014;3(5):1396-403"/>
          <p:cNvSpPr txBox="1"/>
          <p:nvPr/>
        </p:nvSpPr>
        <p:spPr>
          <a:xfrm>
            <a:off x="-107950" y="6608762"/>
            <a:ext cx="9288463" cy="26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>
            <a:lvl1pPr algn="r">
              <a:defRPr sz="1200">
                <a:solidFill>
                  <a:srgbClr val="595959"/>
                </a:solidFill>
              </a:defRPr>
            </a:lvl1pPr>
          </a:lstStyle>
          <a:p>
            <a:r>
              <a:t>Primary squamous cell carcinomas in the thyroid gland: an individual participant data meta-analysis. Cancer Med. 2014;3(5):1396-403 </a:t>
            </a:r>
          </a:p>
        </p:txBody>
      </p:sp>
      <p:pic>
        <p:nvPicPr>
          <p:cNvPr id="436" name="image.jpeg" descr="image.jpeg"/>
          <p:cNvPicPr>
            <a:picLocks noChangeAspect="1"/>
          </p:cNvPicPr>
          <p:nvPr/>
        </p:nvPicPr>
        <p:blipFill>
          <a:blip r:embed="rId2">
            <a:extLst/>
          </a:blip>
          <a:srcRect l="48733" t="35299" r="2255" b="39500"/>
          <a:stretch>
            <a:fillRect/>
          </a:stretch>
        </p:blipFill>
        <p:spPr>
          <a:xfrm>
            <a:off x="684212" y="1412874"/>
            <a:ext cx="3570288" cy="2447926"/>
          </a:xfrm>
          <a:prstGeom prst="rect">
            <a:avLst/>
          </a:prstGeom>
          <a:ln w="12700">
            <a:miter lim="400000"/>
          </a:ln>
          <a:effectLst>
            <a:outerShdw blurRad="63500" rotWithShape="0">
              <a:srgbClr val="808080">
                <a:alpha val="39999"/>
              </a:srgbClr>
            </a:outerShdw>
          </a:effectLst>
        </p:spPr>
      </p:pic>
      <p:sp>
        <p:nvSpPr>
          <p:cNvPr id="437" name="Median survival was 9 months. (95% CI, 6-23)"/>
          <p:cNvSpPr txBox="1"/>
          <p:nvPr/>
        </p:nvSpPr>
        <p:spPr>
          <a:xfrm>
            <a:off x="4565650" y="2060575"/>
            <a:ext cx="3529013" cy="6502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>
            <a:lvl1pPr algn="ctr">
              <a:defRPr>
                <a:solidFill>
                  <a:srgbClr val="FF0000"/>
                </a:solidFill>
              </a:defRPr>
            </a:lvl1pPr>
          </a:lstStyle>
          <a:p>
            <a:r>
              <a:t>Median survival was 9 months. (95% CI, 6-23)</a:t>
            </a:r>
          </a:p>
        </p:txBody>
      </p:sp>
      <p:pic>
        <p:nvPicPr>
          <p:cNvPr id="438" name="image.jpeg" descr="image.jpeg"/>
          <p:cNvPicPr>
            <a:picLocks noChangeAspect="1"/>
          </p:cNvPicPr>
          <p:nvPr/>
        </p:nvPicPr>
        <p:blipFill>
          <a:blip r:embed="rId2">
            <a:extLst/>
          </a:blip>
          <a:srcRect t="59449" b="15350"/>
          <a:stretch>
            <a:fillRect/>
          </a:stretch>
        </p:blipFill>
        <p:spPr>
          <a:xfrm>
            <a:off x="667543" y="3949064"/>
            <a:ext cx="7737476" cy="2600326"/>
          </a:xfrm>
          <a:prstGeom prst="rect">
            <a:avLst/>
          </a:prstGeom>
          <a:ln w="12700">
            <a:miter lim="400000"/>
          </a:ln>
          <a:effectLst>
            <a:outerShdw blurRad="63500" rotWithShape="0">
              <a:srgbClr val="808080">
                <a:alpha val="39999"/>
              </a:srgbClr>
            </a:outerShdw>
          </a:effectLst>
        </p:spPr>
      </p:pic>
      <p:sp>
        <p:nvSpPr>
          <p:cNvPr id="439" name="Prognosis and management"/>
          <p:cNvSpPr txBox="1"/>
          <p:nvPr/>
        </p:nvSpPr>
        <p:spPr>
          <a:xfrm>
            <a:off x="492125" y="879475"/>
            <a:ext cx="7615238" cy="459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>
            <a:lvl1pPr>
              <a:defRPr sz="2400" b="1" u="sng">
                <a:solidFill>
                  <a:srgbClr val="002060"/>
                </a:solidFill>
              </a:defRPr>
            </a:lvl1pPr>
          </a:lstStyle>
          <a:p>
            <a:r>
              <a:t>Prognosis and management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8" grpId="1" animBg="1" advAuto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" name="Thank You"/>
          <p:cNvSpPr txBox="1">
            <a:spLocks noGrp="1"/>
          </p:cNvSpPr>
          <p:nvPr>
            <p:ph type="ctrTitle" idx="4294967295"/>
          </p:nvPr>
        </p:nvSpPr>
        <p:spPr>
          <a:xfrm>
            <a:off x="1042987" y="2708275"/>
            <a:ext cx="7239001" cy="1127125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ctr">
              <a:defRPr sz="5400">
                <a:solidFill>
                  <a:srgbClr val="4489B8"/>
                </a:solidFill>
                <a:effectLst>
                  <a:outerShdw blurRad="12700" dist="38100" dir="2700000" rotWithShape="0">
                    <a:srgbClr val="000000"/>
                  </a:outerShdw>
                </a:effectLst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r>
              <a:t>Thank You 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16ABB"/>
      </a:accent1>
      <a:accent2>
        <a:srgbClr val="009999"/>
      </a:accent2>
      <a:accent3>
        <a:srgbClr val="8F8F8F"/>
      </a:accent3>
      <a:accent4>
        <a:srgbClr val="707070"/>
      </a:accent4>
      <a:accent5>
        <a:srgbClr val="B0B9D8"/>
      </a:accent5>
      <a:accent6>
        <a:srgbClr val="008B8B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Off val="44000"/>
          </a:schemeClr>
        </a:solidFill>
        <a:ln w="25400" cap="flat">
          <a:solidFill>
            <a:schemeClr val="accent1"/>
          </a:solidFill>
          <a:prstDash val="solid"/>
          <a:bevel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Tahoma"/>
            <a:ea typeface="Tahoma"/>
            <a:cs typeface="Tahoma"/>
            <a:sym typeface="Tahom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Tahoma"/>
            <a:ea typeface="Tahoma"/>
            <a:cs typeface="Tahoma"/>
            <a:sym typeface="Tahom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16ABB"/>
      </a:accent1>
      <a:accent2>
        <a:srgbClr val="009999"/>
      </a:accent2>
      <a:accent3>
        <a:srgbClr val="8F8F8F"/>
      </a:accent3>
      <a:accent4>
        <a:srgbClr val="707070"/>
      </a:accent4>
      <a:accent5>
        <a:srgbClr val="B0B9D8"/>
      </a:accent5>
      <a:accent6>
        <a:srgbClr val="008B8B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Off val="44000"/>
          </a:schemeClr>
        </a:solidFill>
        <a:ln w="25400" cap="flat">
          <a:solidFill>
            <a:schemeClr val="accent1"/>
          </a:solidFill>
          <a:prstDash val="solid"/>
          <a:bevel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Tahoma"/>
            <a:ea typeface="Tahoma"/>
            <a:cs typeface="Tahoma"/>
            <a:sym typeface="Tahom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Tahoma"/>
            <a:ea typeface="Tahoma"/>
            <a:cs typeface="Tahoma"/>
            <a:sym typeface="Tahom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</TotalTime>
  <Words>348</Words>
  <Application>Microsoft Macintosh PowerPoint</Application>
  <PresentationFormat>On-screen Show (4:3)</PresentationFormat>
  <Paragraphs>50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Helvetica Neue</vt:lpstr>
      <vt:lpstr>Tahoma</vt:lpstr>
      <vt:lpstr>Times New Roman</vt:lpstr>
      <vt:lpstr>Verdana</vt:lpstr>
      <vt:lpstr>Zapf Dingbats</vt:lpstr>
      <vt:lpstr>Default</vt:lpstr>
      <vt:lpstr>Interhospital Conference </vt:lpstr>
      <vt:lpstr>PowerPoint Presentation</vt:lpstr>
      <vt:lpstr>Squamous cell carcinoma of thyroid</vt:lpstr>
      <vt:lpstr>Squamous cell carcinoma of thyroid</vt:lpstr>
      <vt:lpstr>Metastatic tumors to thyroid</vt:lpstr>
      <vt:lpstr>Metastatic tumors to thyroid</vt:lpstr>
      <vt:lpstr>Diagnosis for SCC of thyroid</vt:lpstr>
      <vt:lpstr>Squamous cell carcinoma of thyroid</vt:lpstr>
      <vt:lpstr>Thank You </vt:lpstr>
    </vt:vector>
  </TitlesOfParts>
  <LinksUpToDate>false</LinksUpToDate>
  <SharedDoc>false</SharedDoc>
  <HyperlinksChanged>false</HyperlinksChanged>
  <AppVersion>16.0012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Interhospital</dc:title>
  <dc:creator>ณัฐพงศ์ เลาห์ทวีรุ่งเรือง</dc:creator>
  <cp:lastModifiedBy/>
  <cp:revision>28</cp:revision>
  <dcterms:modified xsi:type="dcterms:W3CDTF">2018-05-05T07:38:54Z</dcterms:modified>
</cp:coreProperties>
</file>